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 id="2147483691" r:id="rId6"/>
  </p:sldMasterIdLst>
  <p:notesMasterIdLst>
    <p:notesMasterId r:id="rId57"/>
  </p:notesMasterIdLst>
  <p:sldIdLst>
    <p:sldId id="256" r:id="rId7"/>
    <p:sldId id="257" r:id="rId8"/>
    <p:sldId id="260" r:id="rId9"/>
    <p:sldId id="264" r:id="rId10"/>
    <p:sldId id="273" r:id="rId11"/>
    <p:sldId id="276" r:id="rId12"/>
    <p:sldId id="288" r:id="rId13"/>
    <p:sldId id="299" r:id="rId14"/>
    <p:sldId id="289" r:id="rId15"/>
    <p:sldId id="290" r:id="rId16"/>
    <p:sldId id="296" r:id="rId17"/>
    <p:sldId id="291" r:id="rId18"/>
    <p:sldId id="278" r:id="rId19"/>
    <p:sldId id="277" r:id="rId20"/>
    <p:sldId id="293" r:id="rId21"/>
    <p:sldId id="295" r:id="rId22"/>
    <p:sldId id="294" r:id="rId23"/>
    <p:sldId id="297" r:id="rId24"/>
    <p:sldId id="279" r:id="rId25"/>
    <p:sldId id="302" r:id="rId26"/>
    <p:sldId id="258" r:id="rId27"/>
    <p:sldId id="265" r:id="rId28"/>
    <p:sldId id="298" r:id="rId29"/>
    <p:sldId id="300" r:id="rId30"/>
    <p:sldId id="303" r:id="rId31"/>
    <p:sldId id="268" r:id="rId32"/>
    <p:sldId id="269" r:id="rId33"/>
    <p:sldId id="304" r:id="rId34"/>
    <p:sldId id="270" r:id="rId35"/>
    <p:sldId id="266" r:id="rId36"/>
    <p:sldId id="305" r:id="rId37"/>
    <p:sldId id="306" r:id="rId38"/>
    <p:sldId id="272" r:id="rId39"/>
    <p:sldId id="267" r:id="rId40"/>
    <p:sldId id="259" r:id="rId41"/>
    <p:sldId id="274" r:id="rId42"/>
    <p:sldId id="271" r:id="rId43"/>
    <p:sldId id="307" r:id="rId44"/>
    <p:sldId id="280" r:id="rId45"/>
    <p:sldId id="281" r:id="rId46"/>
    <p:sldId id="308" r:id="rId47"/>
    <p:sldId id="309" r:id="rId48"/>
    <p:sldId id="283" r:id="rId49"/>
    <p:sldId id="282" r:id="rId50"/>
    <p:sldId id="284" r:id="rId51"/>
    <p:sldId id="285" r:id="rId52"/>
    <p:sldId id="286" r:id="rId53"/>
    <p:sldId id="287" r:id="rId54"/>
    <p:sldId id="263" r:id="rId55"/>
    <p:sldId id="29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99DB"/>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53082" autoAdjust="0"/>
  </p:normalViewPr>
  <p:slideViewPr>
    <p:cSldViewPr snapToGrid="0">
      <p:cViewPr varScale="1">
        <p:scale>
          <a:sx n="38" d="100"/>
          <a:sy n="38" d="100"/>
        </p:scale>
        <p:origin x="1344" y="2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9" d="100"/>
          <a:sy n="79" d="100"/>
        </p:scale>
        <p:origin x="384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54280-C0A1-4C8C-ABDD-B97BBC6F799B}"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AF4C4-BAB7-4151-82DD-5D3A4EB522E5}" type="slidenum">
              <a:rPr lang="en-US" smtClean="0"/>
              <a:t>‹#›</a:t>
            </a:fld>
            <a:endParaRPr lang="en-US"/>
          </a:p>
        </p:txBody>
      </p:sp>
    </p:spTree>
    <p:extLst>
      <p:ext uri="{BB962C8B-B14F-4D97-AF65-F5344CB8AC3E}">
        <p14:creationId xmlns:p14="http://schemas.microsoft.com/office/powerpoint/2010/main" val="335532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graph/api/resources/intune-graph-overview?view=graph-rest-1.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co/m8rJbl7KnU"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a:t>
            </a:fld>
            <a:endParaRPr lang="en-US"/>
          </a:p>
        </p:txBody>
      </p:sp>
    </p:spTree>
    <p:extLst>
      <p:ext uri="{BB962C8B-B14F-4D97-AF65-F5344CB8AC3E}">
        <p14:creationId xmlns:p14="http://schemas.microsoft.com/office/powerpoint/2010/main" val="2029951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Hardly any descriptions, limited and often non-functional examples, and properties just dumped in a giant bullet list with no context</a:t>
            </a:r>
          </a:p>
        </p:txBody>
      </p:sp>
      <p:sp>
        <p:nvSpPr>
          <p:cNvPr id="4" name="Slide Number Placeholder 3"/>
          <p:cNvSpPr>
            <a:spLocks noGrp="1"/>
          </p:cNvSpPr>
          <p:nvPr>
            <p:ph type="sldNum" sz="quarter" idx="5"/>
          </p:nvPr>
        </p:nvSpPr>
        <p:spPr/>
        <p:txBody>
          <a:bodyPr/>
          <a:lstStyle/>
          <a:p>
            <a:fld id="{F1DAF4C4-BAB7-4151-82DD-5D3A4EB522E5}" type="slidenum">
              <a:rPr lang="en-US" smtClean="0"/>
              <a:t>10</a:t>
            </a:fld>
            <a:endParaRPr lang="en-US"/>
          </a:p>
        </p:txBody>
      </p:sp>
    </p:spTree>
    <p:extLst>
      <p:ext uri="{BB962C8B-B14F-4D97-AF65-F5344CB8AC3E}">
        <p14:creationId xmlns:p14="http://schemas.microsoft.com/office/powerpoint/2010/main" val="4156017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Invoke-</a:t>
            </a:r>
            <a:r>
              <a:rPr lang="en-US" dirty="0" err="1"/>
              <a:t>WebRequest</a:t>
            </a:r>
            <a:r>
              <a:rPr lang="en-US" dirty="0"/>
              <a:t> is really designed for HTML type content, and while it can work with JSON and XML content, there are better options</a:t>
            </a:r>
          </a:p>
          <a:p>
            <a:endParaRPr lang="en-US" dirty="0"/>
          </a:p>
          <a:p>
            <a:r>
              <a:rPr lang="en-US" dirty="0"/>
              <a:t>Invoke-</a:t>
            </a:r>
            <a:r>
              <a:rPr lang="en-US" dirty="0" err="1"/>
              <a:t>RestMethod</a:t>
            </a:r>
            <a:r>
              <a:rPr lang="en-US" dirty="0"/>
              <a:t> is designed for working with REST APIs and has much better handling of JSON, converts to objects better, and will be easier to work with if dealing with pagination</a:t>
            </a:r>
          </a:p>
          <a:p>
            <a:endParaRPr lang="en-US" dirty="0"/>
          </a:p>
          <a:p>
            <a:r>
              <a:rPr lang="en-US" dirty="0"/>
              <a:t>Invoke-</a:t>
            </a:r>
            <a:r>
              <a:rPr lang="en-US" dirty="0" err="1"/>
              <a:t>MgGraphRequest</a:t>
            </a:r>
            <a:r>
              <a:rPr lang="en-US" dirty="0"/>
              <a:t> builds on Invoke-</a:t>
            </a:r>
            <a:r>
              <a:rPr lang="en-US" dirty="0" err="1"/>
              <a:t>RestMethod</a:t>
            </a:r>
            <a:r>
              <a:rPr lang="en-US" dirty="0"/>
              <a:t> and abstracts tokens, pagination, and some other headers so we don’t need to pass them with our requests (or makes it much easier to, like –</a:t>
            </a:r>
            <a:r>
              <a:rPr lang="en-US" dirty="0" err="1"/>
              <a:t>ConsistencyLevel</a:t>
            </a:r>
            <a:r>
              <a:rPr lang="en-US" dirty="0"/>
              <a:t> eventual)</a:t>
            </a:r>
          </a:p>
          <a:p>
            <a:endParaRPr lang="en-US" dirty="0"/>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11</a:t>
            </a:fld>
            <a:endParaRPr lang="en-US"/>
          </a:p>
        </p:txBody>
      </p:sp>
    </p:spTree>
    <p:extLst>
      <p:ext uri="{BB962C8B-B14F-4D97-AF65-F5344CB8AC3E}">
        <p14:creationId xmlns:p14="http://schemas.microsoft.com/office/powerpoint/2010/main" val="3847742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$select to –Property, filter, $count to –Top, etc. to limit data and improve performance / reduce runtime costs, also compare-object and webhooks</a:t>
            </a:r>
          </a:p>
          <a:p>
            <a:endParaRPr lang="en-US" dirty="0"/>
          </a:p>
          <a:p>
            <a:r>
              <a:rPr lang="en-US" dirty="0"/>
              <a:t>https://devblogs.microsoft.com/microsoft365dev/build-advanced-queries-with-count-filter-search-and-orderby/</a:t>
            </a:r>
            <a:br>
              <a:rPr lang="en-US" dirty="0"/>
            </a:br>
            <a:r>
              <a:rPr lang="en-US" dirty="0"/>
              <a:t>https://ourcloudnetwork.com/understanding-consistencylevel-eventual-with-microsoft-graph-powershell/</a:t>
            </a:r>
          </a:p>
          <a:p>
            <a:endParaRPr lang="en-US" dirty="0"/>
          </a:p>
          <a:p>
            <a:r>
              <a:rPr lang="en-US" b="1" dirty="0"/>
              <a:t>-Property</a:t>
            </a:r>
          </a:p>
          <a:p>
            <a:r>
              <a:rPr lang="en-US" dirty="0"/>
              <a:t>Get-</a:t>
            </a:r>
            <a:r>
              <a:rPr lang="en-US" dirty="0" err="1"/>
              <a:t>MgDevice</a:t>
            </a:r>
            <a:endParaRPr lang="en-US" dirty="0"/>
          </a:p>
          <a:p>
            <a:r>
              <a:rPr lang="en-US" dirty="0"/>
              <a:t>(Get-</a:t>
            </a:r>
            <a:r>
              <a:rPr lang="en-US" dirty="0" err="1"/>
              <a:t>MgDevice</a:t>
            </a:r>
            <a:r>
              <a:rPr lang="en-US" dirty="0"/>
              <a:t>)[0] | </a:t>
            </a:r>
            <a:r>
              <a:rPr lang="en-US" dirty="0" err="1"/>
              <a:t>fl</a:t>
            </a:r>
            <a:r>
              <a:rPr lang="en-US" dirty="0"/>
              <a:t> *</a:t>
            </a:r>
          </a:p>
          <a:p>
            <a:r>
              <a:rPr lang="en-US" dirty="0"/>
              <a:t>(Get-</a:t>
            </a:r>
            <a:r>
              <a:rPr lang="en-US" dirty="0" err="1"/>
              <a:t>MgDevice</a:t>
            </a:r>
            <a:r>
              <a:rPr lang="en-US" dirty="0"/>
              <a:t> -Property </a:t>
            </a:r>
            <a:r>
              <a:rPr lang="en-US" dirty="0" err="1"/>
              <a:t>DisplayName,OperatingSystem</a:t>
            </a:r>
            <a:r>
              <a:rPr lang="en-US" dirty="0"/>
              <a:t>)[0] | </a:t>
            </a:r>
            <a:r>
              <a:rPr lang="en-US" dirty="0" err="1"/>
              <a:t>fl</a:t>
            </a:r>
            <a:r>
              <a:rPr lang="en-US" dirty="0"/>
              <a:t> *</a:t>
            </a:r>
          </a:p>
          <a:p>
            <a:endParaRPr lang="en-US" dirty="0"/>
          </a:p>
          <a:p>
            <a:r>
              <a:rPr lang="en-US" b="1" dirty="0"/>
              <a:t>-Filter</a:t>
            </a:r>
          </a:p>
          <a:p>
            <a:r>
              <a:rPr lang="en-US" dirty="0"/>
              <a:t>Get-</a:t>
            </a:r>
            <a:r>
              <a:rPr lang="en-US" dirty="0" err="1"/>
              <a:t>MgDevice</a:t>
            </a:r>
            <a:r>
              <a:rPr lang="en-US" dirty="0"/>
              <a:t> -Filter "DisplayName eq 'sml-cl01’”</a:t>
            </a:r>
          </a:p>
          <a:p>
            <a:r>
              <a:rPr lang="en-US" dirty="0"/>
              <a:t>Get-</a:t>
            </a:r>
            <a:r>
              <a:rPr lang="en-US" dirty="0" err="1"/>
              <a:t>MgDevice</a:t>
            </a:r>
            <a:r>
              <a:rPr lang="en-US" dirty="0"/>
              <a:t> -Filter "</a:t>
            </a:r>
            <a:r>
              <a:rPr lang="en-US" dirty="0" err="1"/>
              <a:t>startsWith</a:t>
            </a:r>
            <a:r>
              <a:rPr lang="en-US" dirty="0"/>
              <a:t>(DisplayName,'</a:t>
            </a:r>
            <a:r>
              <a:rPr lang="en-US" dirty="0" err="1"/>
              <a:t>sml</a:t>
            </a:r>
            <a:r>
              <a:rPr lang="en-US" dirty="0"/>
              <a:t>’)”</a:t>
            </a:r>
          </a:p>
          <a:p>
            <a:r>
              <a:rPr lang="en-US" dirty="0"/>
              <a:t>Get-</a:t>
            </a:r>
            <a:r>
              <a:rPr lang="en-US" dirty="0" err="1"/>
              <a:t>MgGroup</a:t>
            </a:r>
            <a:r>
              <a:rPr lang="en-US" dirty="0"/>
              <a:t> -Filter "not(</a:t>
            </a:r>
            <a:r>
              <a:rPr lang="en-US" dirty="0" err="1"/>
              <a:t>groupTypes</a:t>
            </a:r>
            <a:r>
              <a:rPr lang="en-US" dirty="0"/>
              <a:t>/any(</a:t>
            </a:r>
            <a:r>
              <a:rPr lang="en-US" dirty="0" err="1"/>
              <a:t>c:c</a:t>
            </a:r>
            <a:r>
              <a:rPr lang="en-US" dirty="0"/>
              <a:t> eq 'Unified'))" # Throw error on purpose, show how to fix</a:t>
            </a:r>
          </a:p>
          <a:p>
            <a:endParaRPr lang="en-US" dirty="0"/>
          </a:p>
          <a:p>
            <a:r>
              <a:rPr lang="en-US" b="1" dirty="0"/>
              <a:t>-Search</a:t>
            </a:r>
            <a:endParaRPr lang="en-US" b="0" dirty="0"/>
          </a:p>
          <a:p>
            <a:r>
              <a:rPr lang="en-US" b="0" dirty="0"/>
              <a:t>Get-</a:t>
            </a:r>
            <a:r>
              <a:rPr lang="en-US" b="0" dirty="0" err="1"/>
              <a:t>MgDevice</a:t>
            </a:r>
            <a:r>
              <a:rPr lang="en-US" b="0" dirty="0"/>
              <a:t> -Search "displayName:cl01" -</a:t>
            </a:r>
            <a:r>
              <a:rPr lang="en-US" b="0" dirty="0" err="1"/>
              <a:t>ConsistencyLevel</a:t>
            </a:r>
            <a:r>
              <a:rPr lang="en-US" b="0" dirty="0"/>
              <a:t> eventual</a:t>
            </a:r>
          </a:p>
          <a:p>
            <a:endParaRPr lang="en-US" b="0" dirty="0"/>
          </a:p>
          <a:p>
            <a:r>
              <a:rPr lang="en-US" b="1" dirty="0"/>
              <a:t>-Top</a:t>
            </a:r>
            <a:endParaRPr lang="en-US" b="0" dirty="0"/>
          </a:p>
          <a:p>
            <a:r>
              <a:rPr lang="en-US" b="0" dirty="0"/>
              <a:t>Get-</a:t>
            </a:r>
            <a:r>
              <a:rPr lang="en-US" b="0" dirty="0" err="1"/>
              <a:t>MgUser</a:t>
            </a:r>
            <a:r>
              <a:rPr lang="en-US" b="0" dirty="0"/>
              <a:t> -Top 10</a:t>
            </a:r>
          </a:p>
          <a:p>
            <a:endParaRPr lang="en-US" b="0" dirty="0"/>
          </a:p>
          <a:p>
            <a:r>
              <a:rPr lang="en-US" b="0" dirty="0"/>
              <a:t>https://learn.microsoft.com/en-us/graph/delta-query-overview</a:t>
            </a:r>
          </a:p>
        </p:txBody>
      </p:sp>
      <p:sp>
        <p:nvSpPr>
          <p:cNvPr id="4" name="Slide Number Placeholder 3"/>
          <p:cNvSpPr>
            <a:spLocks noGrp="1"/>
          </p:cNvSpPr>
          <p:nvPr>
            <p:ph type="sldNum" sz="quarter" idx="5"/>
          </p:nvPr>
        </p:nvSpPr>
        <p:spPr/>
        <p:txBody>
          <a:bodyPr/>
          <a:lstStyle/>
          <a:p>
            <a:fld id="{F1DAF4C4-BAB7-4151-82DD-5D3A4EB522E5}" type="slidenum">
              <a:rPr lang="en-US" smtClean="0"/>
              <a:t>12</a:t>
            </a:fld>
            <a:endParaRPr lang="en-US"/>
          </a:p>
        </p:txBody>
      </p:sp>
    </p:spTree>
    <p:extLst>
      <p:ext uri="{BB962C8B-B14F-4D97-AF65-F5344CB8AC3E}">
        <p14:creationId xmlns:p14="http://schemas.microsoft.com/office/powerpoint/2010/main" val="1337165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Browse the Intune portal, grab the API call, map back to cmdlets with docs</a:t>
            </a:r>
          </a:p>
          <a:p>
            <a:endParaRPr lang="en-US" dirty="0"/>
          </a:p>
          <a:p>
            <a:r>
              <a:rPr lang="en-US" dirty="0"/>
              <a:t>Walk through process for Entra device cleanup – discover docs, perms, </a:t>
            </a:r>
            <a:r>
              <a:rPr lang="en-US" dirty="0" err="1"/>
              <a:t>authz</a:t>
            </a:r>
            <a:r>
              <a:rPr lang="en-US" dirty="0"/>
              <a:t>, backup </a:t>
            </a:r>
            <a:r>
              <a:rPr lang="en-US" dirty="0" err="1"/>
              <a:t>bitlocker</a:t>
            </a:r>
            <a:r>
              <a:rPr lang="en-US" dirty="0"/>
              <a:t> keys and delete</a:t>
            </a:r>
          </a:p>
          <a:p>
            <a:endParaRPr lang="en-US" dirty="0"/>
          </a:p>
          <a:p>
            <a:pPr marL="171450" indent="-171450">
              <a:buFontTx/>
              <a:buChar char="-"/>
            </a:pPr>
            <a:r>
              <a:rPr lang="en-US" dirty="0"/>
              <a:t>Find-</a:t>
            </a:r>
            <a:r>
              <a:rPr lang="en-US" dirty="0" err="1"/>
              <a:t>MgGraphCommand</a:t>
            </a:r>
            <a:r>
              <a:rPr lang="en-US" dirty="0"/>
              <a:t> –Command *Device*</a:t>
            </a:r>
          </a:p>
          <a:p>
            <a:pPr marL="171450" indent="-171450">
              <a:buFontTx/>
              <a:buChar char="-"/>
            </a:pPr>
            <a:r>
              <a:rPr lang="en-US" dirty="0"/>
              <a:t>Find-</a:t>
            </a:r>
            <a:r>
              <a:rPr lang="en-US" dirty="0" err="1"/>
              <a:t>MgGraphCommand</a:t>
            </a:r>
            <a:r>
              <a:rPr lang="en-US" dirty="0"/>
              <a:t> -Command Remove-</a:t>
            </a:r>
            <a:r>
              <a:rPr lang="en-US" dirty="0" err="1"/>
              <a:t>MgDevice</a:t>
            </a:r>
            <a:r>
              <a:rPr lang="en-US" dirty="0"/>
              <a:t> | </a:t>
            </a:r>
            <a:r>
              <a:rPr lang="en-US" dirty="0" err="1"/>
              <a:t>fl</a:t>
            </a:r>
            <a:endParaRPr lang="en-US" dirty="0"/>
          </a:p>
          <a:p>
            <a:pPr marL="171450" indent="-171450">
              <a:buFontTx/>
              <a:buChar char="-"/>
            </a:pPr>
            <a:r>
              <a:rPr lang="en-US" dirty="0"/>
              <a:t>Let’s check the doc – delegated vs application permission</a:t>
            </a:r>
          </a:p>
          <a:p>
            <a:pPr marL="171450" indent="-171450">
              <a:buFontTx/>
              <a:buChar char="-"/>
            </a:pPr>
            <a:r>
              <a:rPr lang="en-US" dirty="0"/>
              <a:t>Grant permission for delegated vs app registration with API permission plus self signed certificate</a:t>
            </a:r>
          </a:p>
          <a:p>
            <a:pPr marL="171450" indent="-171450">
              <a:buFontTx/>
              <a:buChar char="-"/>
            </a:pPr>
            <a:r>
              <a:rPr lang="en-US" dirty="0"/>
              <a:t> </a:t>
            </a:r>
          </a:p>
          <a:p>
            <a:pPr marL="171450" indent="-171450">
              <a:buFontTx/>
              <a:buChar char="-"/>
            </a:pPr>
            <a:r>
              <a:rPr lang="en-US" dirty="0"/>
              <a:t>Get-</a:t>
            </a:r>
            <a:r>
              <a:rPr lang="en-US" dirty="0" err="1"/>
              <a:t>MgInformationProtectionBitlocker</a:t>
            </a:r>
            <a:endParaRPr lang="en-US" dirty="0"/>
          </a:p>
          <a:p>
            <a:pPr marL="628650" lvl="1" indent="-171450">
              <a:buFontTx/>
              <a:buChar char="-"/>
            </a:pPr>
            <a:r>
              <a:rPr lang="en-US" dirty="0"/>
              <a:t>Wait a minute!</a:t>
            </a:r>
          </a:p>
          <a:p>
            <a:pPr marL="628650" lvl="1" indent="-171450">
              <a:buFontTx/>
              <a:buChar char="-"/>
            </a:pPr>
            <a:r>
              <a:rPr lang="en-US" dirty="0"/>
              <a:t>Find-</a:t>
            </a:r>
            <a:r>
              <a:rPr lang="en-US" dirty="0" err="1"/>
              <a:t>MgGraphCommand</a:t>
            </a:r>
            <a:r>
              <a:rPr lang="en-US" dirty="0"/>
              <a:t> -Command Get-</a:t>
            </a:r>
            <a:r>
              <a:rPr lang="en-US" dirty="0" err="1"/>
              <a:t>MgInformationProtectionBitlocker</a:t>
            </a:r>
            <a:r>
              <a:rPr lang="en-US" dirty="0"/>
              <a:t> | </a:t>
            </a:r>
            <a:r>
              <a:rPr lang="en-US" dirty="0" err="1"/>
              <a:t>fl</a:t>
            </a:r>
            <a:endParaRPr lang="en-US" dirty="0"/>
          </a:p>
          <a:p>
            <a:pPr marL="628650" lvl="1" indent="-171450">
              <a:buFontTx/>
              <a:buChar char="-"/>
            </a:pPr>
            <a:r>
              <a:rPr lang="en-US" dirty="0"/>
              <a:t>Check the docs – permission, look at examples, realize you need a key, look at object</a:t>
            </a:r>
          </a:p>
          <a:p>
            <a:pPr marL="171450" lvl="0" indent="-171450">
              <a:buFontTx/>
              <a:buChar char="-"/>
            </a:pPr>
            <a:r>
              <a:rPr lang="en-US" dirty="0"/>
              <a:t>Get-</a:t>
            </a:r>
            <a:r>
              <a:rPr lang="en-US" dirty="0" err="1"/>
              <a:t>MgInformationProtectionBitlockerRecoveryKey</a:t>
            </a:r>
            <a:r>
              <a:rPr lang="en-US" dirty="0"/>
              <a:t> -Filter "</a:t>
            </a:r>
            <a:r>
              <a:rPr lang="en-US" dirty="0" err="1"/>
              <a:t>deviceId</a:t>
            </a:r>
            <a:r>
              <a:rPr lang="en-US" dirty="0"/>
              <a:t> eq 'da2f6920-d585-4e47-a9e5-71ae18e8456b'"</a:t>
            </a:r>
            <a:br>
              <a:rPr lang="en-US" dirty="0"/>
            </a:br>
            <a:r>
              <a:rPr lang="en-US" dirty="0"/>
              <a:t>Get-</a:t>
            </a:r>
            <a:r>
              <a:rPr lang="en-US" dirty="0" err="1"/>
              <a:t>MgInformationProtectionBitlockerRecoveryKey</a:t>
            </a:r>
            <a:r>
              <a:rPr lang="en-US" dirty="0"/>
              <a:t> -</a:t>
            </a:r>
            <a:r>
              <a:rPr lang="en-US" dirty="0" err="1"/>
              <a:t>BitlockerRecoveryKeyId</a:t>
            </a:r>
            <a:r>
              <a:rPr lang="en-US" dirty="0"/>
              <a:t> e2586702-d618-430e-ba24-8249fe6d702c | </a:t>
            </a:r>
            <a:r>
              <a:rPr lang="en-US" dirty="0" err="1"/>
              <a:t>fl</a:t>
            </a:r>
            <a:r>
              <a:rPr lang="en-US" dirty="0"/>
              <a:t> *</a:t>
            </a:r>
          </a:p>
          <a:p>
            <a:pPr marL="171450" lvl="0" indent="-171450">
              <a:buFontTx/>
              <a:buChar char="-"/>
            </a:pPr>
            <a:r>
              <a:rPr lang="en-US" dirty="0"/>
              <a:t>Get-</a:t>
            </a:r>
            <a:r>
              <a:rPr lang="en-US" dirty="0" err="1"/>
              <a:t>MgInformationProtectionBitlockerRecoveryKey</a:t>
            </a:r>
            <a:r>
              <a:rPr lang="en-US" dirty="0"/>
              <a:t> -</a:t>
            </a:r>
            <a:r>
              <a:rPr lang="en-US" dirty="0" err="1"/>
              <a:t>BitlockerRecoveryKeyId</a:t>
            </a:r>
            <a:r>
              <a:rPr lang="en-US" dirty="0"/>
              <a:t> e2586702-d618-430e-ba24-8249fe6d702c -Property Key | </a:t>
            </a:r>
            <a:r>
              <a:rPr lang="en-US" dirty="0" err="1"/>
              <a:t>fl</a:t>
            </a:r>
            <a:r>
              <a:rPr lang="en-US" dirty="0"/>
              <a:t> *</a:t>
            </a:r>
          </a:p>
          <a:p>
            <a:pPr marL="171450" lvl="0" indent="-171450">
              <a:buFontTx/>
              <a:buChar char="-"/>
            </a:pPr>
            <a:r>
              <a:rPr lang="en-US" dirty="0"/>
              <a:t>Remove-</a:t>
            </a:r>
            <a:r>
              <a:rPr lang="en-US" dirty="0" err="1"/>
              <a:t>MgDevice</a:t>
            </a:r>
            <a:endParaRPr lang="en-US" dirty="0"/>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13</a:t>
            </a:fld>
            <a:endParaRPr lang="en-US"/>
          </a:p>
        </p:txBody>
      </p:sp>
    </p:spTree>
    <p:extLst>
      <p:ext uri="{BB962C8B-B14F-4D97-AF65-F5344CB8AC3E}">
        <p14:creationId xmlns:p14="http://schemas.microsoft.com/office/powerpoint/2010/main" val="2060189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to correlate cmdlets with API docs, helps find permissions and all objects/attributes</a:t>
            </a:r>
          </a:p>
          <a:p>
            <a:endParaRPr lang="en-US" dirty="0"/>
          </a:p>
          <a:p>
            <a:r>
              <a:rPr lang="fr-FR" dirty="0"/>
              <a:t>https://graphpermissions.merill.net/permission/</a:t>
            </a:r>
          </a:p>
          <a:p>
            <a:endParaRPr lang="en-US" dirty="0"/>
          </a:p>
          <a:p>
            <a:r>
              <a:rPr lang="en-US" dirty="0"/>
              <a:t>https://developer.microsoft.com/en-us/graph/graph-explorer</a:t>
            </a:r>
          </a:p>
        </p:txBody>
      </p:sp>
      <p:sp>
        <p:nvSpPr>
          <p:cNvPr id="4" name="Slide Number Placeholder 3"/>
          <p:cNvSpPr>
            <a:spLocks noGrp="1"/>
          </p:cNvSpPr>
          <p:nvPr>
            <p:ph type="sldNum" sz="quarter" idx="5"/>
          </p:nvPr>
        </p:nvSpPr>
        <p:spPr/>
        <p:txBody>
          <a:bodyPr/>
          <a:lstStyle/>
          <a:p>
            <a:fld id="{F1DAF4C4-BAB7-4151-82DD-5D3A4EB522E5}" type="slidenum">
              <a:rPr lang="en-US" smtClean="0"/>
              <a:t>14</a:t>
            </a:fld>
            <a:endParaRPr lang="en-US"/>
          </a:p>
        </p:txBody>
      </p:sp>
    </p:spTree>
    <p:extLst>
      <p:ext uri="{BB962C8B-B14F-4D97-AF65-F5344CB8AC3E}">
        <p14:creationId xmlns:p14="http://schemas.microsoft.com/office/powerpoint/2010/main" val="3756869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15</a:t>
            </a:fld>
            <a:endParaRPr lang="en-US"/>
          </a:p>
        </p:txBody>
      </p:sp>
    </p:spTree>
    <p:extLst>
      <p:ext uri="{BB962C8B-B14F-4D97-AF65-F5344CB8AC3E}">
        <p14:creationId xmlns:p14="http://schemas.microsoft.com/office/powerpoint/2010/main" val="2799018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16</a:t>
            </a:fld>
            <a:endParaRPr lang="en-US"/>
          </a:p>
        </p:txBody>
      </p:sp>
    </p:spTree>
    <p:extLst>
      <p:ext uri="{BB962C8B-B14F-4D97-AF65-F5344CB8AC3E}">
        <p14:creationId xmlns:p14="http://schemas.microsoft.com/office/powerpoint/2010/main" val="1266723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17</a:t>
            </a:fld>
            <a:endParaRPr lang="en-US"/>
          </a:p>
        </p:txBody>
      </p:sp>
    </p:spTree>
    <p:extLst>
      <p:ext uri="{BB962C8B-B14F-4D97-AF65-F5344CB8AC3E}">
        <p14:creationId xmlns:p14="http://schemas.microsoft.com/office/powerpoint/2010/main" val="1482711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18</a:t>
            </a:fld>
            <a:endParaRPr lang="en-US"/>
          </a:p>
        </p:txBody>
      </p:sp>
    </p:spTree>
    <p:extLst>
      <p:ext uri="{BB962C8B-B14F-4D97-AF65-F5344CB8AC3E}">
        <p14:creationId xmlns:p14="http://schemas.microsoft.com/office/powerpoint/2010/main" val="2126086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Explorer</a:t>
            </a:r>
          </a:p>
          <a:p>
            <a:endParaRPr lang="en-US" dirty="0"/>
          </a:p>
          <a:p>
            <a:r>
              <a:rPr lang="en-US" b="0" i="0" dirty="0">
                <a:solidFill>
                  <a:srgbClr val="E6E6E6"/>
                </a:solidFill>
                <a:effectLst/>
                <a:latin typeface="SFMono-Regular"/>
              </a:rPr>
              <a:t>GET https://graph.microsoft.com/v1.0/users/</a:t>
            </a:r>
            <a:r>
              <a:rPr lang="en-US" dirty="0"/>
              <a:t>adrianemorrison</a:t>
            </a:r>
            <a:r>
              <a:rPr lang="en-US" b="0" i="0" dirty="0">
                <a:solidFill>
                  <a:srgbClr val="E6E6E6"/>
                </a:solidFill>
                <a:effectLst/>
                <a:latin typeface="SFMono-Regular"/>
              </a:rPr>
              <a:t>@sharemylabs.com/authentication/methods</a:t>
            </a:r>
          </a:p>
          <a:p>
            <a:endParaRPr lang="en-US" b="0" i="0" dirty="0">
              <a:solidFill>
                <a:srgbClr val="E6E6E6"/>
              </a:solidFill>
              <a:effectLst/>
              <a:latin typeface="SFMono-Regular"/>
            </a:endParaRPr>
          </a:p>
          <a:p>
            <a:r>
              <a:rPr lang="en-US" dirty="0"/>
              <a:t>Create TAP</a:t>
            </a:r>
          </a:p>
          <a:p>
            <a:r>
              <a:rPr lang="en-US" dirty="0"/>
              <a:t>https://learn.microsoft.com/en-us/graph/api/authentication-post-temporaryaccesspassmethods?view=graph-rest-1.0&amp;tabs=http</a:t>
            </a:r>
          </a:p>
          <a:p>
            <a:endParaRPr lang="en-US" dirty="0"/>
          </a:p>
          <a:p>
            <a:r>
              <a:rPr lang="en-US" dirty="0"/>
              <a:t>POST https://graph.microsoft.com/v1.0/users/adrianemorrison@sharemylabs.com/authentication/temporaryAccessPassMethods</a:t>
            </a:r>
          </a:p>
          <a:p>
            <a:r>
              <a:rPr lang="en-US" b="0" i="0" dirty="0">
                <a:solidFill>
                  <a:srgbClr val="E6E6E6"/>
                </a:solidFill>
                <a:effectLst/>
                <a:latin typeface="SFMono-Regular"/>
              </a:rPr>
              <a:t>{ "</a:t>
            </a:r>
            <a:r>
              <a:rPr lang="en-US" b="0" i="0" dirty="0" err="1">
                <a:solidFill>
                  <a:srgbClr val="E6E6E6"/>
                </a:solidFill>
                <a:effectLst/>
                <a:latin typeface="SFMono-Regular"/>
              </a:rPr>
              <a:t>lifetimeInMinutes</a:t>
            </a:r>
            <a:r>
              <a:rPr lang="en-US" b="0" i="0" dirty="0">
                <a:solidFill>
                  <a:srgbClr val="E6E6E6"/>
                </a:solidFill>
                <a:effectLst/>
                <a:latin typeface="SFMono-Regular"/>
              </a:rPr>
              <a:t>": </a:t>
            </a:r>
            <a:r>
              <a:rPr lang="en-US" b="0" i="0" dirty="0">
                <a:solidFill>
                  <a:srgbClr val="B5CEA8"/>
                </a:solidFill>
                <a:effectLst/>
                <a:latin typeface="SFMono-Regular"/>
              </a:rPr>
              <a:t>60</a:t>
            </a:r>
            <a:r>
              <a:rPr lang="en-US" b="0" i="0" dirty="0">
                <a:solidFill>
                  <a:srgbClr val="E6E6E6"/>
                </a:solidFill>
                <a:effectLst/>
                <a:latin typeface="SFMono-Regular"/>
              </a:rPr>
              <a:t>, "</a:t>
            </a:r>
            <a:r>
              <a:rPr lang="en-US" b="0" i="0" dirty="0" err="1">
                <a:solidFill>
                  <a:srgbClr val="E6E6E6"/>
                </a:solidFill>
                <a:effectLst/>
                <a:latin typeface="SFMono-Regular"/>
              </a:rPr>
              <a:t>isUsableOnce</a:t>
            </a:r>
            <a:r>
              <a:rPr lang="en-US" b="0" i="0" dirty="0">
                <a:solidFill>
                  <a:srgbClr val="E6E6E6"/>
                </a:solidFill>
                <a:effectLst/>
                <a:latin typeface="SFMono-Regular"/>
              </a:rPr>
              <a:t>": </a:t>
            </a:r>
            <a:r>
              <a:rPr lang="en-US" b="0" i="0" dirty="0">
                <a:solidFill>
                  <a:srgbClr val="569CD6"/>
                </a:solidFill>
                <a:effectLst/>
                <a:latin typeface="SFMono-Regular"/>
              </a:rPr>
              <a:t>false</a:t>
            </a:r>
            <a:r>
              <a:rPr lang="en-US" b="0" i="0" dirty="0">
                <a:solidFill>
                  <a:srgbClr val="E6E6E6"/>
                </a:solidFill>
                <a:effectLst/>
                <a:latin typeface="SFMono-Regular"/>
              </a:rPr>
              <a:t> }</a:t>
            </a:r>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19</a:t>
            </a:fld>
            <a:endParaRPr lang="en-US"/>
          </a:p>
        </p:txBody>
      </p:sp>
    </p:spTree>
    <p:extLst>
      <p:ext uri="{BB962C8B-B14F-4D97-AF65-F5344CB8AC3E}">
        <p14:creationId xmlns:p14="http://schemas.microsoft.com/office/powerpoint/2010/main" val="3375490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2</a:t>
            </a:fld>
            <a:endParaRPr lang="en-US"/>
          </a:p>
        </p:txBody>
      </p:sp>
    </p:spTree>
    <p:extLst>
      <p:ext uri="{BB962C8B-B14F-4D97-AF65-F5344CB8AC3E}">
        <p14:creationId xmlns:p14="http://schemas.microsoft.com/office/powerpoint/2010/main" val="3947044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20</a:t>
            </a:fld>
            <a:endParaRPr lang="en-US"/>
          </a:p>
        </p:txBody>
      </p:sp>
    </p:spTree>
    <p:extLst>
      <p:ext uri="{BB962C8B-B14F-4D97-AF65-F5344CB8AC3E}">
        <p14:creationId xmlns:p14="http://schemas.microsoft.com/office/powerpoint/2010/main" val="2199880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21</a:t>
            </a:fld>
            <a:endParaRPr lang="en-US"/>
          </a:p>
        </p:txBody>
      </p:sp>
    </p:spTree>
    <p:extLst>
      <p:ext uri="{BB962C8B-B14F-4D97-AF65-F5344CB8AC3E}">
        <p14:creationId xmlns:p14="http://schemas.microsoft.com/office/powerpoint/2010/main" val="4214875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how to look at device details, installed apps, configuration profiles, reports, etc. in the Intune portal, but usually this is a per-device or per-policy view that isn’t super helpful if we want an aggregated or averaged view of things. To collect this information at scale for analysis, our first stop should be the Intune Graph API, but before we start, it’s helpful understand APIs, authentication, and permissions.</a:t>
            </a:r>
            <a:br>
              <a:rPr lang="en-US" dirty="0"/>
            </a:br>
            <a:endParaRPr lang="en-US" dirty="0">
              <a:hlinkClick r:id="rId3"/>
            </a:endParaRPr>
          </a:p>
          <a:p>
            <a:r>
              <a:rPr lang="en-US" dirty="0"/>
              <a:t>https://learn.microsoft.com/en-us/graph/api/resources/intune-graph-overview?view=graph-rest-1.0</a:t>
            </a:r>
          </a:p>
          <a:p>
            <a:endParaRPr lang="en-US" dirty="0"/>
          </a:p>
          <a:p>
            <a:r>
              <a:rPr lang="en-US" dirty="0"/>
              <a:t>In Intune, we have many actions each of the devices can perform, such as sync, collect diagnostics, rotate BitLocker keys or LAPS passwords. We can use the API to automate tasks based on activity time, an incident, or other data gathering needs. During projects, we usually have different phases where we’re waiting on clients to check in, apply policies, or maybe validate new settings, and this provides us with a way to quickly identify issues more quickly.</a:t>
            </a:r>
          </a:p>
          <a:p>
            <a:endParaRPr lang="en-US" dirty="0"/>
          </a:p>
          <a:p>
            <a:r>
              <a:rPr lang="en-US" dirty="0"/>
              <a:t>Working with Graph API can be overwhelming, and often times it can feel impossible to figure out how to do things using the docs. In most cases, it will be more beneficial to perform the task (create or modify a policy, invoke an action, etc.) and look at the API calls that are being made to figure out how we can accomplish the same thing via Developer Tools or something like Fiddler or Burp Suite. Template based policies are common policies are great examples of this, but also sometimes it’s not clear which API some of the data is being presented from.</a:t>
            </a:r>
          </a:p>
          <a:p>
            <a:endParaRPr lang="en-US" dirty="0"/>
          </a:p>
          <a:p>
            <a:r>
              <a:rPr lang="en-US" dirty="0"/>
              <a:t>Finally, an often overlooked source of information is the audit logs which can be really helpful to cross reference the time when policies were modified and what was changed.</a:t>
            </a:r>
          </a:p>
        </p:txBody>
      </p:sp>
      <p:sp>
        <p:nvSpPr>
          <p:cNvPr id="4" name="Slide Number Placeholder 3"/>
          <p:cNvSpPr>
            <a:spLocks noGrp="1"/>
          </p:cNvSpPr>
          <p:nvPr>
            <p:ph type="sldNum" sz="quarter" idx="5"/>
          </p:nvPr>
        </p:nvSpPr>
        <p:spPr/>
        <p:txBody>
          <a:bodyPr/>
          <a:lstStyle/>
          <a:p>
            <a:fld id="{F1DAF4C4-BAB7-4151-82DD-5D3A4EB522E5}" type="slidenum">
              <a:rPr lang="en-US" smtClean="0"/>
              <a:t>22</a:t>
            </a:fld>
            <a:endParaRPr lang="en-US"/>
          </a:p>
        </p:txBody>
      </p:sp>
    </p:spTree>
    <p:extLst>
      <p:ext uri="{BB962C8B-B14F-4D97-AF65-F5344CB8AC3E}">
        <p14:creationId xmlns:p14="http://schemas.microsoft.com/office/powerpoint/2010/main" val="3511831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take a closer look during demo and Q&amp;A, but the important thing to note is that Intune populates a small subset of its data into Entra. In most cases, anything device management related will have far more data available in Intune.</a:t>
            </a:r>
          </a:p>
        </p:txBody>
      </p:sp>
      <p:sp>
        <p:nvSpPr>
          <p:cNvPr id="4" name="Slide Number Placeholder 3"/>
          <p:cNvSpPr>
            <a:spLocks noGrp="1"/>
          </p:cNvSpPr>
          <p:nvPr>
            <p:ph type="sldNum" sz="quarter" idx="5"/>
          </p:nvPr>
        </p:nvSpPr>
        <p:spPr/>
        <p:txBody>
          <a:bodyPr/>
          <a:lstStyle/>
          <a:p>
            <a:fld id="{F1DAF4C4-BAB7-4151-82DD-5D3A4EB522E5}" type="slidenum">
              <a:rPr lang="en-US" smtClean="0"/>
              <a:t>23</a:t>
            </a:fld>
            <a:endParaRPr lang="en-US"/>
          </a:p>
        </p:txBody>
      </p:sp>
    </p:spTree>
    <p:extLst>
      <p:ext uri="{BB962C8B-B14F-4D97-AF65-F5344CB8AC3E}">
        <p14:creationId xmlns:p14="http://schemas.microsoft.com/office/powerpoint/2010/main" val="2423375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Find-</a:t>
            </a:r>
            <a:r>
              <a:rPr lang="en-US" dirty="0" err="1"/>
              <a:t>MgGraphCommand</a:t>
            </a:r>
            <a:r>
              <a:rPr lang="en-US" dirty="0"/>
              <a:t> -</a:t>
            </a:r>
            <a:r>
              <a:rPr lang="en-US" dirty="0" err="1"/>
              <a:t>uri</a:t>
            </a:r>
            <a:r>
              <a:rPr lang="en-US" dirty="0"/>
              <a:t> "/</a:t>
            </a:r>
            <a:r>
              <a:rPr lang="en-US" dirty="0" err="1"/>
              <a:t>deviceManagement</a:t>
            </a:r>
            <a:r>
              <a:rPr lang="en-US" dirty="0"/>
              <a:t>/</a:t>
            </a:r>
            <a:r>
              <a:rPr lang="en-US" dirty="0" err="1"/>
              <a:t>managedDevices</a:t>
            </a:r>
            <a:r>
              <a:rPr lang="en-US" dirty="0"/>
              <a:t>“ doesn’t work well here</a:t>
            </a:r>
          </a:p>
          <a:p>
            <a:endParaRPr lang="en-US" dirty="0"/>
          </a:p>
          <a:p>
            <a:r>
              <a:rPr lang="en-US" dirty="0"/>
              <a:t>We could use Get-Command *sync* or  we can search Graph API docs for </a:t>
            </a:r>
            <a:r>
              <a:rPr lang="en-US" dirty="0" err="1"/>
              <a:t>syncDevice</a:t>
            </a:r>
            <a:r>
              <a:rPr lang="en-US" dirty="0"/>
              <a:t>, the examples show the mapping PowerShell command as: </a:t>
            </a:r>
          </a:p>
          <a:p>
            <a:r>
              <a:rPr lang="en-US" b="0" i="0" dirty="0">
                <a:solidFill>
                  <a:srgbClr val="569CD6"/>
                </a:solidFill>
                <a:effectLst/>
                <a:latin typeface="SFMono-Regular"/>
              </a:rPr>
              <a:t>Sync-</a:t>
            </a:r>
            <a:r>
              <a:rPr lang="en-US" b="0" i="0" dirty="0" err="1">
                <a:solidFill>
                  <a:srgbClr val="569CD6"/>
                </a:solidFill>
                <a:effectLst/>
                <a:latin typeface="SFMono-Regular"/>
              </a:rPr>
              <a:t>MgDeviceManagementManagedDevice</a:t>
            </a:r>
            <a:r>
              <a:rPr lang="en-US" b="0" i="0" dirty="0">
                <a:solidFill>
                  <a:srgbClr val="01CFFF"/>
                </a:solidFill>
                <a:effectLst/>
                <a:latin typeface="SFMono-Regular"/>
              </a:rPr>
              <a:t> -</a:t>
            </a:r>
            <a:r>
              <a:rPr lang="en-US" b="0" i="0" dirty="0" err="1">
                <a:solidFill>
                  <a:srgbClr val="01CFFF"/>
                </a:solidFill>
                <a:effectLst/>
                <a:latin typeface="SFMono-Regular"/>
              </a:rPr>
              <a:t>ManagedDeviceId</a:t>
            </a:r>
            <a:r>
              <a:rPr lang="en-US" b="0" i="0" dirty="0">
                <a:solidFill>
                  <a:srgbClr val="E6E6E6"/>
                </a:solidFill>
                <a:effectLst/>
                <a:latin typeface="SFMono-Regular"/>
              </a:rPr>
              <a:t> $</a:t>
            </a:r>
            <a:r>
              <a:rPr lang="en-US" b="0" i="0" dirty="0" err="1">
                <a:solidFill>
                  <a:srgbClr val="E6E6E6"/>
                </a:solidFill>
                <a:effectLst/>
                <a:latin typeface="SFMono-Regular"/>
              </a:rPr>
              <a:t>managedDeviceId</a:t>
            </a:r>
            <a:r>
              <a:rPr lang="en-US" b="0" i="0" dirty="0">
                <a:solidFill>
                  <a:srgbClr val="E6E6E6"/>
                </a:solidFill>
                <a:effectLst/>
                <a:latin typeface="SFMono-Regular"/>
              </a:rPr>
              <a:t> </a:t>
            </a:r>
            <a:br>
              <a:rPr lang="en-US" dirty="0"/>
            </a:br>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24</a:t>
            </a:fld>
            <a:endParaRPr lang="en-US"/>
          </a:p>
        </p:txBody>
      </p:sp>
    </p:spTree>
    <p:extLst>
      <p:ext uri="{BB962C8B-B14F-4D97-AF65-F5344CB8AC3E}">
        <p14:creationId xmlns:p14="http://schemas.microsoft.com/office/powerpoint/2010/main" val="3669652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nobody else makes rapid changes and test them and then can’t figure out which policy was applied when I had an issue come up :p</a:t>
            </a:r>
          </a:p>
          <a:p>
            <a:endParaRPr lang="en-US" dirty="0"/>
          </a:p>
          <a:p>
            <a:r>
              <a:rPr lang="en-US" dirty="0"/>
              <a:t>(Get-</a:t>
            </a:r>
            <a:r>
              <a:rPr lang="en-US" dirty="0" err="1"/>
              <a:t>MgBetaDeviceManagementAuditEvent</a:t>
            </a:r>
            <a:r>
              <a:rPr lang="en-US" dirty="0"/>
              <a:t> -Property </a:t>
            </a:r>
            <a:r>
              <a:rPr lang="en-US" dirty="0" err="1"/>
              <a:t>ActivityType</a:t>
            </a:r>
            <a:r>
              <a:rPr lang="en-US" dirty="0"/>
              <a:t>).</a:t>
            </a:r>
            <a:r>
              <a:rPr lang="en-US" dirty="0" err="1"/>
              <a:t>ActivityType</a:t>
            </a:r>
            <a:r>
              <a:rPr lang="en-US" dirty="0"/>
              <a:t> | Select-Object -Unique</a:t>
            </a:r>
          </a:p>
          <a:p>
            <a:endParaRPr lang="en-US" dirty="0"/>
          </a:p>
          <a:p>
            <a:r>
              <a:rPr lang="en-US" dirty="0"/>
              <a:t>Get-</a:t>
            </a:r>
            <a:r>
              <a:rPr lang="en-US" dirty="0" err="1"/>
              <a:t>MgBetaDeviceManagementAuditEvent</a:t>
            </a:r>
            <a:r>
              <a:rPr lang="en-US" dirty="0"/>
              <a:t> -Filter "</a:t>
            </a:r>
            <a:r>
              <a:rPr lang="en-US" dirty="0" err="1"/>
              <a:t>ActivityOperationType</a:t>
            </a:r>
            <a:r>
              <a:rPr lang="en-US" dirty="0"/>
              <a:t> eq 'Delete'" -Top 200 | Sort-Object </a:t>
            </a:r>
            <a:r>
              <a:rPr lang="en-US" dirty="0" err="1"/>
              <a:t>ActivityDateTime</a:t>
            </a:r>
            <a:r>
              <a:rPr lang="en-US" dirty="0"/>
              <a:t> </a:t>
            </a:r>
          </a:p>
        </p:txBody>
      </p:sp>
      <p:sp>
        <p:nvSpPr>
          <p:cNvPr id="4" name="Slide Number Placeholder 3"/>
          <p:cNvSpPr>
            <a:spLocks noGrp="1"/>
          </p:cNvSpPr>
          <p:nvPr>
            <p:ph type="sldNum" sz="quarter" idx="5"/>
          </p:nvPr>
        </p:nvSpPr>
        <p:spPr/>
        <p:txBody>
          <a:bodyPr/>
          <a:lstStyle/>
          <a:p>
            <a:fld id="{F1DAF4C4-BAB7-4151-82DD-5D3A4EB522E5}" type="slidenum">
              <a:rPr lang="en-US" smtClean="0"/>
              <a:t>25</a:t>
            </a:fld>
            <a:endParaRPr lang="en-US"/>
          </a:p>
        </p:txBody>
      </p:sp>
    </p:spTree>
    <p:extLst>
      <p:ext uri="{BB962C8B-B14F-4D97-AF65-F5344CB8AC3E}">
        <p14:creationId xmlns:p14="http://schemas.microsoft.com/office/powerpoint/2010/main" val="4136173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differences between (Entra) Get-</a:t>
            </a:r>
            <a:r>
              <a:rPr lang="en-US" dirty="0" err="1"/>
              <a:t>MgDevice</a:t>
            </a:r>
            <a:r>
              <a:rPr lang="en-US" dirty="0"/>
              <a:t> and (Intune) Get-</a:t>
            </a:r>
            <a:r>
              <a:rPr lang="en-US" dirty="0" err="1"/>
              <a:t>MgBetaDeviceManagementManagedDevice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Quickly show Get-Command *-</a:t>
            </a:r>
            <a:r>
              <a:rPr lang="en-US" dirty="0" err="1"/>
              <a:t>MgBetaDevciceManagement</a:t>
            </a:r>
            <a:r>
              <a:rPr lang="en-US" dirty="0"/>
              <a:t>*, filter out count, filter to just Get, Invoke, Update (TL;DR – lots of API endpoints)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nuance with LIST vs GET and needing to request attributes that aren’t provided by default: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(Get-</a:t>
            </a:r>
            <a:r>
              <a:rPr lang="en-US" dirty="0" err="1"/>
              <a:t>MgBetaDeviceManagementManagedDevice</a:t>
            </a:r>
            <a:r>
              <a:rPr lang="en-US" dirty="0"/>
              <a:t> -All).</a:t>
            </a:r>
            <a:r>
              <a:rPr lang="en-US" dirty="0" err="1"/>
              <a:t>DetectedApps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(Get-</a:t>
            </a:r>
            <a:r>
              <a:rPr lang="en-US" dirty="0" err="1"/>
              <a:t>MgBetaDeviceManagementManagedDevice</a:t>
            </a:r>
            <a:r>
              <a:rPr lang="en-US" dirty="0"/>
              <a:t> -All -</a:t>
            </a:r>
            <a:r>
              <a:rPr lang="en-US" dirty="0" err="1"/>
              <a:t>ExpandProperty</a:t>
            </a:r>
            <a:r>
              <a:rPr lang="en-US" dirty="0"/>
              <a:t> </a:t>
            </a:r>
            <a:r>
              <a:rPr lang="en-US" dirty="0" err="1"/>
              <a:t>detectedApps</a:t>
            </a:r>
            <a:r>
              <a:rPr lang="en-US" dirty="0"/>
              <a:t>).</a:t>
            </a:r>
            <a:r>
              <a:rPr lang="en-US" dirty="0" err="1"/>
              <a:t>DetectedApps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(Get-</a:t>
            </a:r>
            <a:r>
              <a:rPr lang="en-US" dirty="0" err="1"/>
              <a:t>MgBetaDeviceManagementManagedDevice</a:t>
            </a:r>
            <a:r>
              <a:rPr lang="en-US" dirty="0"/>
              <a:t> -</a:t>
            </a:r>
            <a:r>
              <a:rPr lang="en-US" dirty="0" err="1"/>
              <a:t>ManagedDeviceId</a:t>
            </a:r>
            <a:r>
              <a:rPr lang="en-US" dirty="0"/>
              <a:t> 04faf88e-6fe3-46df-8d9c-6da64b912f5b).</a:t>
            </a:r>
            <a:r>
              <a:rPr lang="en-US" dirty="0" err="1"/>
              <a:t>DetectedApps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Yes: (Get-</a:t>
            </a:r>
            <a:r>
              <a:rPr lang="en-US" dirty="0" err="1"/>
              <a:t>MgBetaDeviceManagementManagedDevice</a:t>
            </a:r>
            <a:r>
              <a:rPr lang="en-US" dirty="0"/>
              <a:t> -</a:t>
            </a:r>
            <a:r>
              <a:rPr lang="en-US" dirty="0" err="1"/>
              <a:t>ExpandProperty</a:t>
            </a:r>
            <a:r>
              <a:rPr lang="en-US" dirty="0"/>
              <a:t> </a:t>
            </a:r>
            <a:r>
              <a:rPr lang="en-US" dirty="0" err="1"/>
              <a:t>detectedApps</a:t>
            </a:r>
            <a:r>
              <a:rPr lang="en-US" dirty="0"/>
              <a:t> -</a:t>
            </a:r>
            <a:r>
              <a:rPr lang="en-US" dirty="0" err="1"/>
              <a:t>ManagedDeviceId</a:t>
            </a:r>
            <a:r>
              <a:rPr lang="en-US" dirty="0"/>
              <a:t> 04faf88e-6fe3-46df-8d9c-6da64b912f5b).</a:t>
            </a:r>
            <a:r>
              <a:rPr lang="en-US" dirty="0" err="1"/>
              <a:t>DetectedApps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how we get the right filter with </a:t>
            </a:r>
            <a:r>
              <a:rPr lang="en-US" dirty="0" err="1"/>
              <a:t>UserLoggedOn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a:t>
            </a:r>
            <a:r>
              <a:rPr lang="en-US" dirty="0" err="1"/>
              <a:t>MgBetaDeviceManagementManagedDevice</a:t>
            </a:r>
            <a:r>
              <a:rPr lang="en-US" dirty="0"/>
              <a:t> -Filter "</a:t>
            </a:r>
            <a:r>
              <a:rPr lang="en-US" dirty="0" err="1"/>
              <a:t>UsersLoggedOn</a:t>
            </a:r>
            <a:r>
              <a:rPr lang="en-US" dirty="0"/>
              <a:t>/any(</a:t>
            </a:r>
            <a:r>
              <a:rPr lang="en-US" dirty="0" err="1"/>
              <a:t>i:i</a:t>
            </a:r>
            <a:r>
              <a:rPr lang="en-US" dirty="0"/>
              <a:t>/</a:t>
            </a:r>
            <a:r>
              <a:rPr lang="en-US" dirty="0" err="1"/>
              <a:t>UserId</a:t>
            </a:r>
            <a:r>
              <a:rPr lang="en-US" dirty="0"/>
              <a:t> eq 'a2307c5a-76df-4513-b575-0537842c1d8b')"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(Get-Command -Module </a:t>
            </a:r>
            <a:r>
              <a:rPr lang="en-US" dirty="0" err="1"/>
              <a:t>Microsoft.Graph.Beta.DeviceManagement.Actions</a:t>
            </a:r>
            <a:r>
              <a:rPr lang="en-US" dirty="0"/>
              <a:t>).Name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Show how we can get the API calls for these actions, especially if unsure of which cmdlet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reports do have export buttons, we can get access to the data into objects using Get-</a:t>
            </a:r>
            <a:r>
              <a:rPr lang="en-US" dirty="0" err="1"/>
              <a:t>MgBetaDeviceManagementReport</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useful if we need to combine data from multiple reports or want to perform automated actions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US" dirty="0"/>
              <a:t>https://learn.microsoft.com/en-us/graph/api/resources/intune-devices-manageddevice?view=graph-rest-1.0</a:t>
            </a:r>
          </a:p>
          <a:p>
            <a:endParaRPr lang="en-US" dirty="0"/>
          </a:p>
          <a:p>
            <a:r>
              <a:rPr lang="en-US" dirty="0"/>
              <a:t>https://graph.microsoft.com/v1.0/deviceManagement/managedDevices</a:t>
            </a:r>
          </a:p>
          <a:p>
            <a:pPr marL="171450" indent="-171450">
              <a:buFontTx/>
              <a:buChar char="-"/>
            </a:pPr>
            <a:r>
              <a:rPr lang="en-US" b="0" i="0" dirty="0" err="1">
                <a:solidFill>
                  <a:srgbClr val="E6E6E6"/>
                </a:solidFill>
                <a:effectLst/>
                <a:latin typeface="Segoe UI" panose="020B0502040204020203" pitchFamily="34" charset="0"/>
              </a:rPr>
              <a:t>azureADDeviceId</a:t>
            </a:r>
            <a:endParaRPr lang="en-US" b="0" i="0" dirty="0">
              <a:solidFill>
                <a:srgbClr val="E6E6E6"/>
              </a:solidFill>
              <a:effectLst/>
              <a:latin typeface="Segoe UI" panose="020B0502040204020203" pitchFamily="34" charset="0"/>
            </a:endParaRPr>
          </a:p>
          <a:p>
            <a:pPr marL="0" indent="0">
              <a:buFontTx/>
              <a:buNone/>
            </a:pPr>
            <a:endParaRPr lang="en-US" b="0" i="0" dirty="0">
              <a:solidFill>
                <a:srgbClr val="E6E6E6"/>
              </a:solidFill>
              <a:effectLst/>
              <a:latin typeface="Segoe UI" panose="020B0502040204020203" pitchFamily="34" charset="0"/>
            </a:endParaRPr>
          </a:p>
          <a:p>
            <a:pPr marL="0" indent="0">
              <a:buFontTx/>
              <a:buNone/>
            </a:pPr>
            <a:r>
              <a:rPr lang="en-US" b="0" i="0" dirty="0">
                <a:solidFill>
                  <a:srgbClr val="E6E6E6"/>
                </a:solidFill>
                <a:effectLst/>
                <a:latin typeface="Segoe UI" panose="020B0502040204020203" pitchFamily="34" charset="0"/>
              </a:rPr>
              <a:t>Find device</a:t>
            </a:r>
          </a:p>
          <a:p>
            <a:pPr marL="0" indent="0">
              <a:buFontTx/>
              <a:buNone/>
            </a:pPr>
            <a:r>
              <a:rPr lang="en-US" dirty="0"/>
              <a:t>https://graph.microsoft.com/v1.0/deviceManagement/managedDevices?$filter=azureADDeviceId eq 'da2f6920-d585-4e47-a9e5-71ae18e8456b’</a:t>
            </a:r>
            <a:br>
              <a:rPr lang="en-US" dirty="0"/>
            </a:br>
            <a:endParaRPr lang="en-US" dirty="0"/>
          </a:p>
          <a:p>
            <a:pPr marL="0" indent="0">
              <a:buFontTx/>
              <a:buNone/>
            </a:pPr>
            <a:r>
              <a:rPr lang="en-US" dirty="0"/>
              <a:t>Change Ownership (takes a </a:t>
            </a:r>
            <a:r>
              <a:rPr lang="en-US" dirty="0" err="1"/>
              <a:t>loong</a:t>
            </a:r>
            <a:r>
              <a:rPr lang="en-US" dirty="0"/>
              <a:t> time)</a:t>
            </a:r>
          </a:p>
          <a:p>
            <a:pPr marL="0" indent="0">
              <a:buFontTx/>
              <a:buNone/>
            </a:pPr>
            <a:r>
              <a:rPr lang="en-US" dirty="0"/>
              <a:t>PATCH https://graph.microsoft.com/v1.0/deviceManagement/managedDevices/72b9e6ed-728b-44fe-8950-2dd5f7f9d79c</a:t>
            </a:r>
          </a:p>
          <a:p>
            <a:pPr>
              <a:lnSpc>
                <a:spcPts val="1425"/>
              </a:lnSpc>
            </a:pP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pPr>
              <a:lnSpc>
                <a:spcPts val="1425"/>
              </a:lnSpc>
            </a:pP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managedDeviceOwnerType</a:t>
            </a:r>
            <a:r>
              <a:rPr lang="en-US" b="0" dirty="0">
                <a:solidFill>
                  <a:srgbClr val="9CDCFE"/>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DCDCDC"/>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"personal"</a:t>
            </a:r>
            <a:endParaRPr lang="en-US" b="0" dirty="0">
              <a:solidFill>
                <a:srgbClr val="D4D4D4"/>
              </a:solidFill>
              <a:effectLst/>
              <a:latin typeface="Consolas" panose="020B0609020204030204" pitchFamily="49" charset="0"/>
            </a:endParaRPr>
          </a:p>
          <a:p>
            <a:pPr>
              <a:lnSpc>
                <a:spcPts val="1425"/>
              </a:lnSpc>
            </a:pPr>
            <a:r>
              <a:rPr lang="en-US" b="0" dirty="0">
                <a:solidFill>
                  <a:srgbClr val="DCDCDC"/>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pPr>
              <a:lnSpc>
                <a:spcPts val="1425"/>
              </a:lnSpc>
            </a:pPr>
            <a:endParaRPr lang="en-US" b="0" dirty="0">
              <a:solidFill>
                <a:srgbClr val="DCDCDC"/>
              </a:solidFill>
              <a:effectLst/>
              <a:latin typeface="Consolas" panose="020B0609020204030204" pitchFamily="49" charset="0"/>
            </a:endParaRPr>
          </a:p>
          <a:p>
            <a:pPr>
              <a:lnSpc>
                <a:spcPts val="1425"/>
              </a:lnSpc>
            </a:pPr>
            <a:r>
              <a:rPr lang="en-US" b="0" dirty="0">
                <a:solidFill>
                  <a:srgbClr val="DCDCDC"/>
                </a:solidFill>
                <a:effectLst/>
                <a:latin typeface="Consolas" panose="020B0609020204030204" pitchFamily="49" charset="0"/>
              </a:rPr>
              <a:t>Show updating assigned user</a:t>
            </a:r>
          </a:p>
          <a:p>
            <a:pPr>
              <a:lnSpc>
                <a:spcPts val="1425"/>
              </a:lnSpc>
            </a:pPr>
            <a:r>
              <a:rPr lang="en-US" b="0" i="0" dirty="0">
                <a:solidFill>
                  <a:srgbClr val="DFE3E7"/>
                </a:solidFill>
                <a:effectLst/>
                <a:latin typeface="Segoe UI" panose="020B0502040204020203" pitchFamily="34" charset="0"/>
              </a:rPr>
              <a:t>POST https://graph.microsoft.com/beta/deviceManagement/managedDevices('04faf88e-6fe3-46df-8d9c-6da64b912f5b')/users/$ref</a:t>
            </a:r>
          </a:p>
          <a:p>
            <a:pPr>
              <a:lnSpc>
                <a:spcPts val="1425"/>
              </a:lnSpc>
            </a:pPr>
            <a:r>
              <a:rPr lang="en-US" b="0" i="0" dirty="0">
                <a:solidFill>
                  <a:srgbClr val="D2E5F5"/>
                </a:solidFill>
                <a:effectLst/>
                <a:latin typeface="consolas" panose="020B0609020204030204" pitchFamily="49" charset="0"/>
              </a:rPr>
              <a:t>{"@</a:t>
            </a:r>
            <a:r>
              <a:rPr lang="en-US" b="0" i="0" dirty="0" err="1">
                <a:solidFill>
                  <a:srgbClr val="D2E5F5"/>
                </a:solidFill>
                <a:effectLst/>
                <a:latin typeface="consolas" panose="020B0609020204030204" pitchFamily="49" charset="0"/>
              </a:rPr>
              <a:t>odata.id":"https</a:t>
            </a:r>
            <a:r>
              <a:rPr lang="en-US" b="0" i="0" dirty="0">
                <a:solidFill>
                  <a:srgbClr val="D2E5F5"/>
                </a:solidFill>
                <a:effectLst/>
                <a:latin typeface="consolas" panose="020B0609020204030204" pitchFamily="49" charset="0"/>
              </a:rPr>
              <a:t>://graph.microsoft.com/beta/users/765880c0-813b-40e7-910c-9bcc3de55646"}</a:t>
            </a: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26</a:t>
            </a:fld>
            <a:endParaRPr lang="en-US"/>
          </a:p>
        </p:txBody>
      </p:sp>
    </p:spTree>
    <p:extLst>
      <p:ext uri="{BB962C8B-B14F-4D97-AF65-F5344CB8AC3E}">
        <p14:creationId xmlns:p14="http://schemas.microsoft.com/office/powerpoint/2010/main" val="2986842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Intune data warehouse is interesting – it’s not often used, sometimes due to concerns around Power BI licensing, but also because it doesn’t expose data directly in the portal and feels very complicated to use.</a:t>
            </a:r>
          </a:p>
          <a:p>
            <a:endParaRPr lang="en-US" dirty="0"/>
          </a:p>
          <a:p>
            <a:r>
              <a:rPr lang="en-US" dirty="0"/>
              <a:t>We all know Power BI is used heavily for creating reports/dashboards, and this works well for things like tracking enrollment status, compliance, policy failures, and MAM check-ins. Very useful for trending data, especially if we build dashboards to monitor new rollouts, something I’m seeing done more often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What many don’t realize is that we can get at the data with PowerShell as well, no need to use Power BI. The trick here is that we have to create an app registration (SP) in Entra and grant it the correct permissions, and it supports both delegated and application based permissions making it useful for many scenarios.</a:t>
            </a:r>
            <a:endParaRPr lang="en-US" dirty="0"/>
          </a:p>
          <a:p>
            <a:endParaRPr lang="en-US" dirty="0"/>
          </a:p>
          <a:p>
            <a:r>
              <a:rPr lang="fr-FR" dirty="0" err="1"/>
              <a:t>Entities</a:t>
            </a:r>
            <a:r>
              <a:rPr lang="fr-FR" dirty="0"/>
              <a:t>: Application, Date, </a:t>
            </a:r>
            <a:r>
              <a:rPr lang="fr-FR" dirty="0" err="1"/>
              <a:t>Devices</a:t>
            </a:r>
            <a:r>
              <a:rPr lang="fr-FR" dirty="0"/>
              <a:t>, Intune Management Extension, Policy, Mobile App Management (MAM), User, User </a:t>
            </a:r>
            <a:r>
              <a:rPr lang="fr-FR" dirty="0" err="1"/>
              <a:t>Device</a:t>
            </a:r>
            <a:r>
              <a:rPr lang="fr-FR" dirty="0"/>
              <a:t> Associations</a:t>
            </a:r>
          </a:p>
        </p:txBody>
      </p:sp>
      <p:sp>
        <p:nvSpPr>
          <p:cNvPr id="4" name="Slide Number Placeholder 3"/>
          <p:cNvSpPr>
            <a:spLocks noGrp="1"/>
          </p:cNvSpPr>
          <p:nvPr>
            <p:ph type="sldNum" sz="quarter" idx="5"/>
          </p:nvPr>
        </p:nvSpPr>
        <p:spPr/>
        <p:txBody>
          <a:bodyPr/>
          <a:lstStyle/>
          <a:p>
            <a:fld id="{F1DAF4C4-BAB7-4151-82DD-5D3A4EB522E5}" type="slidenum">
              <a:rPr lang="en-US" smtClean="0"/>
              <a:t>27</a:t>
            </a:fld>
            <a:endParaRPr lang="en-US"/>
          </a:p>
        </p:txBody>
      </p:sp>
    </p:spTree>
    <p:extLst>
      <p:ext uri="{BB962C8B-B14F-4D97-AF65-F5344CB8AC3E}">
        <p14:creationId xmlns:p14="http://schemas.microsoft.com/office/powerpoint/2010/main" val="3972096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visual to help people kick off the install and get the right endpoint</a:t>
            </a:r>
          </a:p>
        </p:txBody>
      </p:sp>
      <p:sp>
        <p:nvSpPr>
          <p:cNvPr id="4" name="Slide Number Placeholder 3"/>
          <p:cNvSpPr>
            <a:spLocks noGrp="1"/>
          </p:cNvSpPr>
          <p:nvPr>
            <p:ph type="sldNum" sz="quarter" idx="5"/>
          </p:nvPr>
        </p:nvSpPr>
        <p:spPr/>
        <p:txBody>
          <a:bodyPr/>
          <a:lstStyle/>
          <a:p>
            <a:fld id="{F1DAF4C4-BAB7-4151-82DD-5D3A4EB522E5}" type="slidenum">
              <a:rPr lang="en-US" smtClean="0"/>
              <a:t>28</a:t>
            </a:fld>
            <a:endParaRPr lang="en-US"/>
          </a:p>
        </p:txBody>
      </p:sp>
    </p:spTree>
    <p:extLst>
      <p:ext uri="{BB962C8B-B14F-4D97-AF65-F5344CB8AC3E}">
        <p14:creationId xmlns:p14="http://schemas.microsoft.com/office/powerpoint/2010/main" val="2759401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https://appsource.microsoft.com/en-us/product/power-bi/pbi_intune.intune_compliance_dw_app?tab=Overview</a:t>
            </a:r>
          </a:p>
          <a:p>
            <a:endParaRPr lang="en-US" dirty="0"/>
          </a:p>
          <a:p>
            <a:r>
              <a:rPr lang="en-US" dirty="0"/>
              <a:t>Show how to install Power BI Desktop and connect to the Data Warehouse</a:t>
            </a:r>
          </a:p>
          <a:p>
            <a:endParaRPr lang="en-US" dirty="0"/>
          </a:p>
          <a:p>
            <a:r>
              <a:rPr lang="en-US" dirty="0"/>
              <a:t>Data model is available in the docs:</a:t>
            </a:r>
          </a:p>
          <a:p>
            <a:r>
              <a:rPr lang="en-US" dirty="0"/>
              <a:t>https://learn.microsoft.com/en-us/mem/intune/developer/reports-ref-data-model</a:t>
            </a:r>
          </a:p>
          <a:p>
            <a:endParaRPr lang="en-US" dirty="0"/>
          </a:p>
          <a:p>
            <a:r>
              <a:rPr lang="en-US" dirty="0"/>
              <a:t>Show the various tables and data, highlight use cases like Compliance changes and MAM check-ins for troubleshooting</a:t>
            </a:r>
          </a:p>
          <a:p>
            <a:endParaRPr lang="en-US" dirty="0"/>
          </a:p>
          <a:p>
            <a:r>
              <a:rPr lang="en-US" dirty="0"/>
              <a:t>We can also access via API and even export via PowerShell (lots of examples!):</a:t>
            </a:r>
          </a:p>
          <a:p>
            <a:r>
              <a:rPr lang="en-US" dirty="0"/>
              <a:t>https://github.com/microsoft/Intune-Data-Warehouse</a:t>
            </a:r>
          </a:p>
          <a:p>
            <a:endParaRPr lang="en-US" dirty="0"/>
          </a:p>
          <a:p>
            <a:endParaRPr lang="en-US" dirty="0"/>
          </a:p>
          <a:p>
            <a:r>
              <a:rPr lang="en-US" dirty="0"/>
              <a:t>https://techcommunity.microsoft.com/t5/intune-customer-success/support-tip-using-powerbi-to-build-custom-reports-with-intune/ba-p/294970</a:t>
            </a:r>
          </a:p>
        </p:txBody>
      </p:sp>
      <p:sp>
        <p:nvSpPr>
          <p:cNvPr id="4" name="Slide Number Placeholder 3"/>
          <p:cNvSpPr>
            <a:spLocks noGrp="1"/>
          </p:cNvSpPr>
          <p:nvPr>
            <p:ph type="sldNum" sz="quarter" idx="5"/>
          </p:nvPr>
        </p:nvSpPr>
        <p:spPr/>
        <p:txBody>
          <a:bodyPr/>
          <a:lstStyle/>
          <a:p>
            <a:fld id="{F1DAF4C4-BAB7-4151-82DD-5D3A4EB522E5}" type="slidenum">
              <a:rPr lang="en-US" smtClean="0"/>
              <a:t>29</a:t>
            </a:fld>
            <a:endParaRPr lang="en-US"/>
          </a:p>
        </p:txBody>
      </p:sp>
    </p:spTree>
    <p:extLst>
      <p:ext uri="{BB962C8B-B14F-4D97-AF65-F5344CB8AC3E}">
        <p14:creationId xmlns:p14="http://schemas.microsoft.com/office/powerpoint/2010/main" val="3247883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3</a:t>
            </a:fld>
            <a:endParaRPr lang="en-US"/>
          </a:p>
        </p:txBody>
      </p:sp>
    </p:spTree>
    <p:extLst>
      <p:ext uri="{BB962C8B-B14F-4D97-AF65-F5344CB8AC3E}">
        <p14:creationId xmlns:p14="http://schemas.microsoft.com/office/powerpoint/2010/main" val="2237297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History of CIs/baselines -&gt; Remediations</a:t>
            </a:r>
          </a:p>
        </p:txBody>
      </p:sp>
      <p:sp>
        <p:nvSpPr>
          <p:cNvPr id="4" name="Slide Number Placeholder 3"/>
          <p:cNvSpPr>
            <a:spLocks noGrp="1"/>
          </p:cNvSpPr>
          <p:nvPr>
            <p:ph type="sldNum" sz="quarter" idx="5"/>
          </p:nvPr>
        </p:nvSpPr>
        <p:spPr/>
        <p:txBody>
          <a:bodyPr/>
          <a:lstStyle/>
          <a:p>
            <a:fld id="{F1DAF4C4-BAB7-4151-82DD-5D3A4EB522E5}" type="slidenum">
              <a:rPr lang="en-US" smtClean="0"/>
              <a:t>30</a:t>
            </a:fld>
            <a:endParaRPr lang="en-US"/>
          </a:p>
        </p:txBody>
      </p:sp>
    </p:spTree>
    <p:extLst>
      <p:ext uri="{BB962C8B-B14F-4D97-AF65-F5344CB8AC3E}">
        <p14:creationId xmlns:p14="http://schemas.microsoft.com/office/powerpoint/2010/main" val="280181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https://learn.microsoft.com/en-us/mem/intune/fundamentals/powershell-scripts-remediation</a:t>
            </a:r>
          </a:p>
        </p:txBody>
      </p:sp>
      <p:sp>
        <p:nvSpPr>
          <p:cNvPr id="4" name="Slide Number Placeholder 3"/>
          <p:cNvSpPr>
            <a:spLocks noGrp="1"/>
          </p:cNvSpPr>
          <p:nvPr>
            <p:ph type="sldNum" sz="quarter" idx="5"/>
          </p:nvPr>
        </p:nvSpPr>
        <p:spPr/>
        <p:txBody>
          <a:bodyPr/>
          <a:lstStyle/>
          <a:p>
            <a:fld id="{F1DAF4C4-BAB7-4151-82DD-5D3A4EB522E5}" type="slidenum">
              <a:rPr lang="en-US" smtClean="0"/>
              <a:t>31</a:t>
            </a:fld>
            <a:endParaRPr lang="en-US"/>
          </a:p>
        </p:txBody>
      </p:sp>
    </p:spTree>
    <p:extLst>
      <p:ext uri="{BB962C8B-B14F-4D97-AF65-F5344CB8AC3E}">
        <p14:creationId xmlns:p14="http://schemas.microsoft.com/office/powerpoint/2010/main" val="2353405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a:t>
            </a:r>
            <a:r>
              <a:rPr lang="en-US" dirty="0" err="1"/>
              <a:t>MgBetaDeviceManagementDeviceHealthScript</a:t>
            </a:r>
            <a:r>
              <a:rPr lang="en-US" dirty="0"/>
              <a:t> –All</a:t>
            </a:r>
          </a:p>
          <a:p>
            <a:r>
              <a:rPr lang="en-US" dirty="0"/>
              <a:t>Get-</a:t>
            </a:r>
            <a:r>
              <a:rPr lang="en-US" dirty="0" err="1"/>
              <a:t>MgBetaDeviceManagementDeviceHealthScript</a:t>
            </a:r>
            <a:r>
              <a:rPr lang="en-US" dirty="0"/>
              <a:t> -</a:t>
            </a:r>
            <a:r>
              <a:rPr lang="en-US" dirty="0" err="1"/>
              <a:t>DeviceHealthScriptId</a:t>
            </a:r>
            <a:r>
              <a:rPr lang="en-US" dirty="0"/>
              <a:t> cb4d5849-4f5f-4c9a-afbb-cdbdbc149563</a:t>
            </a:r>
          </a:p>
          <a:p>
            <a:r>
              <a:rPr lang="en-US" dirty="0"/>
              <a:t>Get-</a:t>
            </a:r>
            <a:r>
              <a:rPr lang="en-US" dirty="0" err="1"/>
              <a:t>MgBetaDeviceManagementDeviceHealthScriptRunSummary</a:t>
            </a:r>
            <a:r>
              <a:rPr lang="en-US" dirty="0"/>
              <a:t> -</a:t>
            </a:r>
            <a:r>
              <a:rPr lang="en-US" dirty="0" err="1"/>
              <a:t>DeviceHealthScriptId</a:t>
            </a:r>
            <a:r>
              <a:rPr lang="en-US" dirty="0"/>
              <a:t> cb4d5849-4f5f-4c9a-afbb-cdbdbc149563</a:t>
            </a:r>
          </a:p>
          <a:p>
            <a:r>
              <a:rPr lang="en-US" dirty="0"/>
              <a:t>Get-</a:t>
            </a:r>
            <a:r>
              <a:rPr lang="en-US" dirty="0" err="1"/>
              <a:t>MgBetaDeviceManagementDeviceHealthScriptDeviceRunState</a:t>
            </a:r>
            <a:r>
              <a:rPr lang="en-US" dirty="0"/>
              <a:t> -</a:t>
            </a:r>
            <a:r>
              <a:rPr lang="en-US" dirty="0" err="1"/>
              <a:t>DeviceHealthScriptId</a:t>
            </a:r>
            <a:r>
              <a:rPr lang="en-US" dirty="0"/>
              <a:t> cb4d5849-4f5f-4c9a-afbb-cdbdbc149563</a:t>
            </a:r>
          </a:p>
          <a:p>
            <a:endParaRPr lang="en-US" dirty="0"/>
          </a:p>
          <a:p>
            <a:r>
              <a:rPr lang="en-US" dirty="0"/>
              <a:t>Full output:</a:t>
            </a:r>
          </a:p>
          <a:p>
            <a:endParaRPr lang="en-US" dirty="0"/>
          </a:p>
          <a:p>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deviceHealthScript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MgBetaDeviceManagementDeviceHealthScript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Filter </a:t>
            </a:r>
            <a:r>
              <a:rPr lang="en-US" b="0" dirty="0">
                <a:solidFill>
                  <a:srgbClr val="CE9178"/>
                </a:solidFill>
                <a:effectLst/>
                <a:latin typeface="Consolas" panose="020B0609020204030204" pitchFamily="49" charset="0"/>
              </a:rPr>
              <a:t>"DisplayName eq 'Get-</a:t>
            </a:r>
            <a:r>
              <a:rPr lang="en-US" b="0" dirty="0" err="1">
                <a:solidFill>
                  <a:srgbClr val="CE9178"/>
                </a:solidFill>
                <a:effectLst/>
                <a:latin typeface="Consolas" panose="020B0609020204030204" pitchFamily="49" charset="0"/>
              </a:rPr>
              <a:t>LocalAdmins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).Id</a:t>
            </a:r>
          </a:p>
          <a:p>
            <a:r>
              <a:rPr lang="en-US" b="0" dirty="0">
                <a:solidFill>
                  <a:srgbClr val="9CDCFE"/>
                </a:solidFill>
                <a:effectLst/>
                <a:latin typeface="Consolas" panose="020B0609020204030204" pitchFamily="49" charset="0"/>
              </a:rPr>
              <a:t>$body</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569CD6"/>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reportName</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DeviceRunStatesByProactiveRemediation</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"filter"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PolicyId</a:t>
            </a:r>
            <a:r>
              <a:rPr lang="en-US" b="0" dirty="0">
                <a:solidFill>
                  <a:srgbClr val="CE9178"/>
                </a:solidFill>
                <a:effectLst/>
                <a:latin typeface="Consolas" panose="020B0609020204030204" pitchFamily="49" charset="0"/>
              </a:rPr>
              <a:t> eq '$</a:t>
            </a:r>
            <a:r>
              <a:rPr lang="en-US" b="0" dirty="0" err="1">
                <a:solidFill>
                  <a:srgbClr val="CE9178"/>
                </a:solidFill>
                <a:effectLst/>
                <a:latin typeface="Consolas" panose="020B0609020204030204" pitchFamily="49" charset="0"/>
              </a:rPr>
              <a:t>deviceHealthScript</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"format"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"csv"</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a:t>
            </a:r>
            <a:r>
              <a:rPr lang="en-US" b="0" dirty="0" err="1">
                <a:solidFill>
                  <a:srgbClr val="DCDCAA"/>
                </a:solidFill>
                <a:effectLst/>
                <a:latin typeface="Consolas" panose="020B0609020204030204" pitchFamily="49" charset="0"/>
              </a:rPr>
              <a:t>exportJobId</a:t>
            </a:r>
            <a:r>
              <a:rPr lang="en-US" b="0" dirty="0">
                <a:solidFill>
                  <a:srgbClr val="DCDCAA"/>
                </a:solidFill>
                <a:effectLst/>
                <a:latin typeface="Consolas" panose="020B0609020204030204" pitchFamily="49" charset="0"/>
              </a:rPr>
              <a:t> = (Invoke-</a:t>
            </a:r>
            <a:r>
              <a:rPr lang="en-US" b="0" dirty="0" err="1">
                <a:solidFill>
                  <a:srgbClr val="DCDCAA"/>
                </a:solidFill>
                <a:effectLst/>
                <a:latin typeface="Consolas" panose="020B0609020204030204" pitchFamily="49" charset="0"/>
              </a:rPr>
              <a:t>MgGraphRequest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-Uri</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'https://graph.microsoft.com/beta/</a:t>
            </a:r>
            <a:r>
              <a:rPr lang="en-US" b="0" dirty="0" err="1">
                <a:solidFill>
                  <a:srgbClr val="CE9178"/>
                </a:solidFill>
                <a:effectLst/>
                <a:latin typeface="Consolas" panose="020B0609020204030204" pitchFamily="49" charset="0"/>
              </a:rPr>
              <a:t>deviceManagement</a:t>
            </a:r>
            <a:r>
              <a:rPr lang="en-US" b="0" dirty="0">
                <a:solidFill>
                  <a:srgbClr val="CE9178"/>
                </a:solidFill>
                <a:effectLst/>
                <a:latin typeface="Consolas" panose="020B0609020204030204" pitchFamily="49" charset="0"/>
              </a:rPr>
              <a:t>/reports/</a:t>
            </a:r>
            <a:r>
              <a:rPr lang="en-US" b="0" dirty="0" err="1">
                <a:solidFill>
                  <a:srgbClr val="CE9178"/>
                </a:solidFill>
                <a:effectLst/>
                <a:latin typeface="Consolas" panose="020B0609020204030204" pitchFamily="49" charset="0"/>
              </a:rPr>
              <a:t>exportJobs</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-Method</a:t>
            </a:r>
            <a:r>
              <a:rPr lang="en-US" b="0" dirty="0">
                <a:solidFill>
                  <a:srgbClr val="CCCCCC"/>
                </a:solidFill>
                <a:effectLst/>
                <a:latin typeface="Consolas" panose="020B0609020204030204" pitchFamily="49" charset="0"/>
              </a:rPr>
              <a:t> POST </a:t>
            </a:r>
            <a:r>
              <a:rPr lang="en-US" b="0" dirty="0">
                <a:solidFill>
                  <a:srgbClr val="9CDCFE"/>
                </a:solidFill>
                <a:effectLst/>
                <a:latin typeface="Consolas" panose="020B0609020204030204" pitchFamily="49" charset="0"/>
              </a:rPr>
              <a:t>-Body</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$body</a:t>
            </a:r>
            <a:r>
              <a:rPr lang="en-US" b="0" dirty="0">
                <a:solidFill>
                  <a:srgbClr val="CCCCCC"/>
                </a:solidFill>
                <a:effectLst/>
                <a:latin typeface="Consolas" panose="020B0609020204030204" pitchFamily="49" charset="0"/>
              </a:rPr>
              <a:t>).Id</a:t>
            </a:r>
          </a:p>
          <a:p>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exportUrl</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MgBetaDeviceManagementReportExportJob</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err="1">
                <a:solidFill>
                  <a:srgbClr val="CCCCCC"/>
                </a:solidFill>
                <a:effectLst/>
                <a:latin typeface="Consolas" panose="020B0609020204030204" pitchFamily="49" charset="0"/>
              </a:rPr>
              <a:t>DeviceManagementExportJobId</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exportJobId</a:t>
            </a:r>
            <a:r>
              <a:rPr lang="en-US" b="0" dirty="0">
                <a:solidFill>
                  <a:srgbClr val="CCCCCC"/>
                </a:solidFill>
                <a:effectLst/>
                <a:latin typeface="Consolas" panose="020B0609020204030204" pitchFamily="49" charset="0"/>
              </a:rPr>
              <a:t>).</a:t>
            </a:r>
            <a:r>
              <a:rPr lang="en-US" b="0" dirty="0" err="1">
                <a:solidFill>
                  <a:srgbClr val="CCCCCC"/>
                </a:solidFill>
                <a:effectLst/>
                <a:latin typeface="Consolas" panose="020B0609020204030204" pitchFamily="49" charset="0"/>
              </a:rPr>
              <a:t>Url</a:t>
            </a:r>
            <a:endParaRPr lang="en-US" b="0" dirty="0">
              <a:solidFill>
                <a:srgbClr val="CCCCCC"/>
              </a:solidFill>
              <a:effectLst/>
              <a:latin typeface="Consolas" panose="020B0609020204030204" pitchFamily="49" charset="0"/>
            </a:endParaRPr>
          </a:p>
          <a:p>
            <a:r>
              <a:rPr lang="en-US" b="0" dirty="0">
                <a:solidFill>
                  <a:srgbClr val="DCDCAA"/>
                </a:solidFill>
                <a:effectLst/>
                <a:latin typeface="Consolas" panose="020B0609020204030204" pitchFamily="49" charset="0"/>
              </a:rPr>
              <a:t>Invoke-</a:t>
            </a:r>
            <a:r>
              <a:rPr lang="en-US" b="0" dirty="0" err="1">
                <a:solidFill>
                  <a:srgbClr val="DCDCAA"/>
                </a:solidFill>
                <a:effectLst/>
                <a:latin typeface="Consolas" panose="020B0609020204030204" pitchFamily="49" charset="0"/>
              </a:rPr>
              <a:t>WebRequest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Uri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exportUrl</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err="1">
                <a:solidFill>
                  <a:srgbClr val="CCCCCC"/>
                </a:solidFill>
                <a:effectLst/>
                <a:latin typeface="Consolas" panose="020B0609020204030204" pitchFamily="49" charset="0"/>
              </a:rPr>
              <a:t>OutFile</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9CDCFE"/>
                </a:solidFill>
                <a:effectLst/>
                <a:latin typeface="Consolas" panose="020B0609020204030204" pitchFamily="49" charset="0"/>
              </a:rPr>
              <a:t>$deviceHealthScript</a:t>
            </a:r>
            <a:r>
              <a:rPr lang="en-US" b="0" dirty="0">
                <a:solidFill>
                  <a:srgbClr val="CE9178"/>
                </a:solidFill>
                <a:effectLst/>
                <a:latin typeface="Consolas" panose="020B0609020204030204" pitchFamily="49" charset="0"/>
              </a:rPr>
              <a:t>.csv.zip"</a:t>
            </a:r>
            <a:endParaRPr lang="en-US" b="0" dirty="0">
              <a:solidFill>
                <a:srgbClr val="CCCCCC"/>
              </a:solidFill>
              <a:effectLst/>
              <a:latin typeface="Consolas" panose="020B0609020204030204" pitchFamily="49" charset="0"/>
            </a:endParaRPr>
          </a:p>
          <a:p>
            <a:r>
              <a:rPr lang="en-US" b="0" dirty="0">
                <a:solidFill>
                  <a:srgbClr val="DCDCAA"/>
                </a:solidFill>
                <a:effectLst/>
                <a:latin typeface="Consolas" panose="020B0609020204030204" pitchFamily="49" charset="0"/>
              </a:rPr>
              <a:t>Expand-Archive</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9CDCFE"/>
                </a:solidFill>
                <a:effectLst/>
                <a:latin typeface="Consolas" panose="020B0609020204030204" pitchFamily="49" charset="0"/>
              </a:rPr>
              <a:t>$deviceHealthScript</a:t>
            </a:r>
            <a:r>
              <a:rPr lang="en-US" b="0" dirty="0">
                <a:solidFill>
                  <a:srgbClr val="CE9178"/>
                </a:solidFill>
                <a:effectLst/>
                <a:latin typeface="Consolas" panose="020B0609020204030204" pitchFamily="49" charset="0"/>
              </a:rPr>
              <a:t>.csv.zip"</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notepad </a:t>
            </a:r>
            <a:r>
              <a:rPr lang="en-US" b="0" dirty="0">
                <a:solidFill>
                  <a:srgbClr val="CE9178"/>
                </a:solidFill>
                <a:effectLst/>
                <a:latin typeface="Consolas" panose="020B0609020204030204" pitchFamily="49" charset="0"/>
              </a:rPr>
              <a:t>"</a:t>
            </a:r>
            <a:r>
              <a:rPr lang="en-US" b="0" dirty="0">
                <a:solidFill>
                  <a:srgbClr val="569CD6"/>
                </a:solidFill>
                <a:effectLst/>
                <a:latin typeface="Consolas" panose="020B0609020204030204" pitchFamily="49" charset="0"/>
              </a:rPr>
              <a:t>$(</a:t>
            </a:r>
            <a:r>
              <a:rPr lang="en-US" b="0" dirty="0">
                <a:solidFill>
                  <a:srgbClr val="DCDCAA"/>
                </a:solidFill>
                <a:effectLst/>
                <a:latin typeface="Consolas" panose="020B0609020204030204" pitchFamily="49" charset="0"/>
              </a:rPr>
              <a:t>Get-</a:t>
            </a:r>
            <a:r>
              <a:rPr lang="en-US" b="0" dirty="0" err="1">
                <a:solidFill>
                  <a:srgbClr val="DCDCAA"/>
                </a:solidFill>
                <a:effectLst/>
                <a:latin typeface="Consolas" panose="020B0609020204030204" pitchFamily="49" charset="0"/>
              </a:rPr>
              <a:t>ChildItem</a:t>
            </a:r>
            <a:r>
              <a:rPr lang="en-US" b="0" dirty="0">
                <a:solidFill>
                  <a:srgbClr val="D4D4D4"/>
                </a:solidFill>
                <a:effectLst/>
                <a:latin typeface="Consolas" panose="020B0609020204030204" pitchFamily="49" charset="0"/>
              </a:rPr>
              <a:t> -Path </a:t>
            </a:r>
            <a:r>
              <a:rPr lang="en-US" b="0" dirty="0">
                <a:solidFill>
                  <a:srgbClr val="CE9178"/>
                </a:solidFill>
                <a:effectLst/>
                <a:latin typeface="Consolas" panose="020B0609020204030204" pitchFamily="49" charset="0"/>
              </a:rPr>
              <a:t>".\</a:t>
            </a:r>
            <a:r>
              <a:rPr lang="en-US" b="0" dirty="0">
                <a:solidFill>
                  <a:srgbClr val="9CDCFE"/>
                </a:solidFill>
                <a:effectLst/>
                <a:latin typeface="Consolas" panose="020B0609020204030204" pitchFamily="49" charset="0"/>
              </a:rPr>
              <a:t>$deviceHealthScript</a:t>
            </a:r>
            <a:r>
              <a:rPr lang="en-US" b="0" dirty="0">
                <a:solidFill>
                  <a:srgbClr val="CE9178"/>
                </a:solidFill>
                <a:effectLst/>
                <a:latin typeface="Consolas" panose="020B0609020204030204" pitchFamily="49" charset="0"/>
              </a:rPr>
              <a:t>.csv"</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32</a:t>
            </a:fld>
            <a:endParaRPr lang="en-US"/>
          </a:p>
        </p:txBody>
      </p:sp>
    </p:spTree>
    <p:extLst>
      <p:ext uri="{BB962C8B-B14F-4D97-AF65-F5344CB8AC3E}">
        <p14:creationId xmlns:p14="http://schemas.microsoft.com/office/powerpoint/2010/main" val="1883263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https://github.com/JayRHa/EndpointAnalyticsRemediationScripts</a:t>
            </a:r>
          </a:p>
          <a:p>
            <a:endParaRPr lang="en-US" dirty="0"/>
          </a:p>
          <a:p>
            <a:r>
              <a:rPr lang="en-US" dirty="0"/>
              <a:t>https://www.joeyverlinden.com/my-most-used-proactive-remediations/</a:t>
            </a:r>
          </a:p>
          <a:p>
            <a:endParaRPr lang="en-US" dirty="0"/>
          </a:p>
          <a:p>
            <a:r>
              <a:rPr lang="en-US" dirty="0"/>
              <a:t>Need to show creating via graph, then retrieving results</a:t>
            </a:r>
          </a:p>
          <a:p>
            <a:endParaRPr lang="en-US" dirty="0"/>
          </a:p>
          <a:p>
            <a:r>
              <a:rPr lang="en-US" dirty="0"/>
              <a:t>https://www.systanddeploy.com/2020/12/manage-intune-proactive-remediation.html</a:t>
            </a:r>
          </a:p>
          <a:p>
            <a:endParaRPr lang="en-US" dirty="0"/>
          </a:p>
          <a:p>
            <a:r>
              <a:rPr lang="en-US" dirty="0"/>
              <a:t>Invoke-</a:t>
            </a:r>
            <a:r>
              <a:rPr lang="en-US" dirty="0" err="1"/>
              <a:t>WebREquest</a:t>
            </a:r>
            <a:r>
              <a:rPr lang="en-US" dirty="0"/>
              <a:t> -Uri "https://github.com/</a:t>
            </a:r>
            <a:r>
              <a:rPr lang="en-US" dirty="0" err="1"/>
              <a:t>JayRHa</a:t>
            </a:r>
            <a:r>
              <a:rPr lang="en-US" dirty="0"/>
              <a:t>/</a:t>
            </a:r>
            <a:r>
              <a:rPr lang="en-US" dirty="0" err="1"/>
              <a:t>EndpointAnalyticsRemediationScripts</a:t>
            </a:r>
            <a:r>
              <a:rPr lang="en-US" dirty="0"/>
              <a:t>/archive/refs/heads/main.zip" -</a:t>
            </a:r>
            <a:r>
              <a:rPr lang="en-US" dirty="0" err="1"/>
              <a:t>OutFile</a:t>
            </a:r>
            <a:r>
              <a:rPr lang="en-US" dirty="0"/>
              <a:t> C:\Users\NathanMcNulty\Downloads\remediations.zip</a:t>
            </a:r>
          </a:p>
          <a:p>
            <a:r>
              <a:rPr lang="en-US" dirty="0"/>
              <a:t>Expand-Archive ".\remediations.zip“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$path = ".\remediations\</a:t>
            </a:r>
            <a:r>
              <a:rPr lang="en-US" dirty="0" err="1"/>
              <a:t>EndpointAnalyticsRemediationScripts</a:t>
            </a:r>
            <a:r>
              <a:rPr lang="en-US" dirty="0"/>
              <a:t>-main\Get-</a:t>
            </a:r>
            <a:r>
              <a:rPr lang="en-US" dirty="0" err="1"/>
              <a:t>BitlockerRecoveryKey</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$detection= [convert]::ToBase64String((Get-Content $path\detection_BitlockerRecoveryKey.ps1 -</a:t>
            </a:r>
            <a:r>
              <a:rPr lang="en-US" dirty="0" err="1"/>
              <a:t>AsByteStream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$remediation = [convert]::ToBase64String((Get-Content $path\remediation_BitlockerRecoveryKey.ps1 -AsByteStream))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Connect-</a:t>
            </a:r>
            <a:r>
              <a:rPr lang="en-US" dirty="0" err="1"/>
              <a:t>MgGraph</a:t>
            </a:r>
            <a:r>
              <a:rPr lang="en-US" dirty="0"/>
              <a:t> –Scopes </a:t>
            </a:r>
            <a:r>
              <a:rPr lang="en-US" b="0" i="0" dirty="0" err="1">
                <a:solidFill>
                  <a:srgbClr val="E6E6E6"/>
                </a:solidFill>
                <a:effectLst/>
                <a:latin typeface="Segoe UI" panose="020B0502040204020203" pitchFamily="34" charset="0"/>
              </a:rPr>
              <a:t>DeviceManagementConfiguration.ReadWrite.All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nSpc>
                <a:spcPts val="1425"/>
              </a:lnSpc>
            </a:pPr>
            <a:r>
              <a:rPr lang="en-US" b="0" dirty="0">
                <a:solidFill>
                  <a:srgbClr val="9CDCFE"/>
                </a:solidFill>
                <a:effectLst/>
                <a:latin typeface="CaskaydiaCove Nerd Font"/>
              </a:rPr>
              <a:t>$body</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569CD6"/>
                </a:solidFill>
                <a:effectLst/>
                <a:latin typeface="CaskaydiaCove Nerd Font"/>
              </a:rPr>
              <a:t>@</a:t>
            </a:r>
            <a:r>
              <a:rPr lang="en-US" b="0" dirty="0">
                <a:solidFill>
                  <a:srgbClr val="CCCCCC"/>
                </a:solidFill>
                <a:effectLst/>
                <a:latin typeface="CaskaydiaCove Nerd Font"/>
              </a:rPr>
              <a:t>{</a:t>
            </a:r>
          </a:p>
          <a:p>
            <a:pPr>
              <a:lnSpc>
                <a:spcPts val="1425"/>
              </a:lnSpc>
            </a:pPr>
            <a:r>
              <a:rPr lang="en-US" b="0" dirty="0">
                <a:solidFill>
                  <a:srgbClr val="CCCCCC"/>
                </a:solidFill>
                <a:effectLst/>
                <a:latin typeface="CaskaydiaCove Nerd Font"/>
              </a:rPr>
              <a:t>  </a:t>
            </a:r>
            <a:r>
              <a:rPr lang="en-US" b="0" dirty="0">
                <a:solidFill>
                  <a:srgbClr val="CE9178"/>
                </a:solidFill>
                <a:effectLst/>
                <a:latin typeface="CaskaydiaCove Nerd Font"/>
              </a:rPr>
              <a:t>"@</a:t>
            </a:r>
            <a:r>
              <a:rPr lang="en-US" b="0" dirty="0" err="1">
                <a:solidFill>
                  <a:srgbClr val="CE9178"/>
                </a:solidFill>
                <a:effectLst/>
                <a:latin typeface="CaskaydiaCove Nerd Font"/>
              </a:rPr>
              <a:t>odata.type</a:t>
            </a:r>
            <a:r>
              <a:rPr lang="en-US" b="0" dirty="0">
                <a:solidFill>
                  <a:srgbClr val="CE9178"/>
                </a:solidFill>
                <a:effectLst/>
                <a:latin typeface="CaskaydiaCove Nerd Font"/>
              </a:rPr>
              <a:t>“</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a:t>
            </a:r>
            <a:r>
              <a:rPr lang="en-US" b="0" dirty="0" err="1">
                <a:solidFill>
                  <a:srgbClr val="CE9178"/>
                </a:solidFill>
                <a:effectLst/>
                <a:latin typeface="CaskaydiaCove Nerd Font"/>
              </a:rPr>
              <a:t>microsoft.graph.deviceHealthScript</a:t>
            </a:r>
            <a:r>
              <a:rPr lang="en-US" b="0" dirty="0">
                <a:solidFill>
                  <a:srgbClr val="CE9178"/>
                </a:solidFill>
                <a:effectLst/>
                <a:latin typeface="CaskaydiaCove Nerd Font"/>
              </a:rPr>
              <a:t>"</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  </a:t>
            </a:r>
            <a:r>
              <a:rPr lang="en-US" b="0" dirty="0">
                <a:solidFill>
                  <a:srgbClr val="9CDCFE"/>
                </a:solidFill>
                <a:effectLst/>
                <a:latin typeface="CaskaydiaCove Nerd Font"/>
              </a:rPr>
              <a:t>publisher</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a:t>
            </a:r>
            <a:r>
              <a:rPr lang="en-US" b="0" dirty="0" err="1">
                <a:solidFill>
                  <a:srgbClr val="CE9178"/>
                </a:solidFill>
                <a:effectLst/>
                <a:latin typeface="CaskaydiaCove Nerd Font"/>
              </a:rPr>
              <a:t>JayRHa</a:t>
            </a:r>
            <a:r>
              <a:rPr lang="en-US" b="0" dirty="0">
                <a:solidFill>
                  <a:srgbClr val="CE9178"/>
                </a:solidFill>
                <a:effectLst/>
                <a:latin typeface="CaskaydiaCove Nerd Font"/>
              </a:rPr>
              <a:t>"</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  </a:t>
            </a:r>
            <a:r>
              <a:rPr lang="en-US" b="0" dirty="0">
                <a:solidFill>
                  <a:srgbClr val="9CDCFE"/>
                </a:solidFill>
                <a:effectLst/>
                <a:latin typeface="CaskaydiaCove Nerd Font"/>
              </a:rPr>
              <a:t>version</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“1"</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  </a:t>
            </a:r>
            <a:r>
              <a:rPr lang="en-US" b="0" dirty="0" err="1">
                <a:solidFill>
                  <a:srgbClr val="9CDCFE"/>
                </a:solidFill>
                <a:effectLst/>
                <a:latin typeface="CaskaydiaCove Nerd Font"/>
              </a:rPr>
              <a:t>displayName</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"Remediation package test"</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  </a:t>
            </a:r>
            <a:r>
              <a:rPr lang="en-US" b="0" dirty="0">
                <a:solidFill>
                  <a:srgbClr val="9CDCFE"/>
                </a:solidFill>
                <a:effectLst/>
                <a:latin typeface="CaskaydiaCove Nerd Font"/>
              </a:rPr>
              <a:t>description</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  </a:t>
            </a:r>
            <a:r>
              <a:rPr lang="en-US" b="0" dirty="0" err="1">
                <a:solidFill>
                  <a:srgbClr val="9CDCFE"/>
                </a:solidFill>
                <a:effectLst/>
                <a:latin typeface="CaskaydiaCove Nerd Font"/>
              </a:rPr>
              <a:t>detectionScriptContent</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a:t>
            </a:r>
            <a:r>
              <a:rPr lang="en-US" b="0" dirty="0">
                <a:solidFill>
                  <a:srgbClr val="9CDCFE"/>
                </a:solidFill>
                <a:effectLst/>
                <a:latin typeface="CaskaydiaCove Nerd Font"/>
              </a:rPr>
              <a:t>$detection</a:t>
            </a:r>
            <a:r>
              <a:rPr lang="en-US" b="0" dirty="0">
                <a:solidFill>
                  <a:srgbClr val="CE9178"/>
                </a:solidFill>
                <a:effectLst/>
                <a:latin typeface="CaskaydiaCove Nerd Font"/>
              </a:rPr>
              <a:t>"</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  </a:t>
            </a:r>
            <a:r>
              <a:rPr lang="en-US" b="0" dirty="0" err="1">
                <a:solidFill>
                  <a:srgbClr val="9CDCFE"/>
                </a:solidFill>
                <a:effectLst/>
                <a:latin typeface="CaskaydiaCove Nerd Font"/>
              </a:rPr>
              <a:t>remediationScriptContent</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a:t>
            </a:r>
            <a:r>
              <a:rPr lang="en-US" b="0" dirty="0">
                <a:solidFill>
                  <a:srgbClr val="9CDCFE"/>
                </a:solidFill>
                <a:effectLst/>
                <a:latin typeface="CaskaydiaCove Nerd Font"/>
              </a:rPr>
              <a:t>$remediation</a:t>
            </a:r>
            <a:r>
              <a:rPr lang="en-US" b="0" dirty="0">
                <a:solidFill>
                  <a:srgbClr val="CE9178"/>
                </a:solidFill>
                <a:effectLst/>
                <a:latin typeface="CaskaydiaCove Nerd Font"/>
              </a:rPr>
              <a:t>"</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  </a:t>
            </a:r>
            <a:r>
              <a:rPr lang="en-US" b="0" dirty="0" err="1">
                <a:solidFill>
                  <a:srgbClr val="9CDCFE"/>
                </a:solidFill>
                <a:effectLst/>
                <a:latin typeface="CaskaydiaCove Nerd Font"/>
              </a:rPr>
              <a:t>runAsAccount</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"system"</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  </a:t>
            </a:r>
            <a:r>
              <a:rPr lang="en-US" b="0" dirty="0">
                <a:solidFill>
                  <a:srgbClr val="9CDCFE"/>
                </a:solidFill>
                <a:effectLst/>
                <a:latin typeface="CaskaydiaCove Nerd Font"/>
              </a:rPr>
              <a:t>runAs32Bit</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"False"</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a:t>
            </a:r>
          </a:p>
          <a:p>
            <a:pPr>
              <a:lnSpc>
                <a:spcPts val="1425"/>
              </a:lnSpc>
            </a:pPr>
            <a:r>
              <a:rPr lang="en-US" b="0" dirty="0">
                <a:solidFill>
                  <a:srgbClr val="CCCCCC"/>
                </a:solidFill>
                <a:effectLst/>
                <a:latin typeface="CaskaydiaCove Nerd Font"/>
              </a:rPr>
              <a:t>Invoke-</a:t>
            </a:r>
            <a:r>
              <a:rPr lang="en-US" b="0" dirty="0" err="1">
                <a:solidFill>
                  <a:srgbClr val="CCCCCC"/>
                </a:solidFill>
                <a:effectLst/>
                <a:latin typeface="CaskaydiaCove Nerd Font"/>
              </a:rPr>
              <a:t>MgGraphRequest</a:t>
            </a:r>
            <a:r>
              <a:rPr lang="en-US" b="0" dirty="0">
                <a:solidFill>
                  <a:srgbClr val="CCCCCC"/>
                </a:solidFill>
                <a:effectLst/>
                <a:latin typeface="CaskaydiaCove Nerd Font"/>
              </a:rPr>
              <a:t> -Method POST -Uri "https://graph.microsoft.com/beta/</a:t>
            </a:r>
            <a:r>
              <a:rPr lang="en-US" b="0" dirty="0" err="1">
                <a:solidFill>
                  <a:srgbClr val="CCCCCC"/>
                </a:solidFill>
                <a:effectLst/>
                <a:latin typeface="CaskaydiaCove Nerd Font"/>
              </a:rPr>
              <a:t>deviceManagement</a:t>
            </a:r>
            <a:r>
              <a:rPr lang="en-US" b="0" dirty="0">
                <a:solidFill>
                  <a:srgbClr val="CCCCCC"/>
                </a:solidFill>
                <a:effectLst/>
                <a:latin typeface="CaskaydiaCove Nerd Font"/>
              </a:rPr>
              <a:t>/</a:t>
            </a:r>
            <a:r>
              <a:rPr lang="en-US" b="0" dirty="0" err="1">
                <a:solidFill>
                  <a:srgbClr val="CCCCCC"/>
                </a:solidFill>
                <a:effectLst/>
                <a:latin typeface="CaskaydiaCove Nerd Font"/>
              </a:rPr>
              <a:t>deviceHealthScripts</a:t>
            </a:r>
            <a:r>
              <a:rPr lang="en-US" b="0" dirty="0">
                <a:solidFill>
                  <a:srgbClr val="CCCCCC"/>
                </a:solidFill>
                <a:effectLst/>
                <a:latin typeface="CaskaydiaCove Nerd Font"/>
              </a:rPr>
              <a:t>" -Body $body</a:t>
            </a:r>
          </a:p>
        </p:txBody>
      </p:sp>
      <p:sp>
        <p:nvSpPr>
          <p:cNvPr id="4" name="Slide Number Placeholder 3"/>
          <p:cNvSpPr>
            <a:spLocks noGrp="1"/>
          </p:cNvSpPr>
          <p:nvPr>
            <p:ph type="sldNum" sz="quarter" idx="5"/>
          </p:nvPr>
        </p:nvSpPr>
        <p:spPr/>
        <p:txBody>
          <a:bodyPr/>
          <a:lstStyle/>
          <a:p>
            <a:fld id="{F1DAF4C4-BAB7-4151-82DD-5D3A4EB522E5}" type="slidenum">
              <a:rPr lang="en-US" smtClean="0"/>
              <a:t>33</a:t>
            </a:fld>
            <a:endParaRPr lang="en-US"/>
          </a:p>
        </p:txBody>
      </p:sp>
    </p:spTree>
    <p:extLst>
      <p:ext uri="{BB962C8B-B14F-4D97-AF65-F5344CB8AC3E}">
        <p14:creationId xmlns:p14="http://schemas.microsoft.com/office/powerpoint/2010/main" val="2270065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t>
            </a:r>
            <a:r>
              <a:rPr lang="en-US" dirty="0" err="1"/>
              <a:t>CMPivot</a:t>
            </a:r>
            <a:endParaRPr lang="en-US" dirty="0"/>
          </a:p>
          <a:p>
            <a:endParaRPr lang="en-US" dirty="0"/>
          </a:p>
          <a:p>
            <a:r>
              <a:rPr lang="en-US" dirty="0"/>
              <a:t>https://learn.microsoft.com/en-us/mem/analytics/data-platform-schema</a:t>
            </a:r>
            <a:br>
              <a:rPr lang="en-US" dirty="0"/>
            </a:br>
            <a:br>
              <a:rPr lang="en-US" dirty="0"/>
            </a:br>
            <a:r>
              <a:rPr lang="en-US" dirty="0"/>
              <a:t>https://petervanderwoude.nl/post/getting-started-with-device-query/</a:t>
            </a:r>
          </a:p>
        </p:txBody>
      </p:sp>
      <p:sp>
        <p:nvSpPr>
          <p:cNvPr id="4" name="Slide Number Placeholder 3"/>
          <p:cNvSpPr>
            <a:spLocks noGrp="1"/>
          </p:cNvSpPr>
          <p:nvPr>
            <p:ph type="sldNum" sz="quarter" idx="5"/>
          </p:nvPr>
        </p:nvSpPr>
        <p:spPr/>
        <p:txBody>
          <a:bodyPr/>
          <a:lstStyle/>
          <a:p>
            <a:fld id="{F1DAF4C4-BAB7-4151-82DD-5D3A4EB522E5}" type="slidenum">
              <a:rPr lang="en-US" smtClean="0"/>
              <a:t>34</a:t>
            </a:fld>
            <a:endParaRPr lang="en-US"/>
          </a:p>
        </p:txBody>
      </p:sp>
    </p:spTree>
    <p:extLst>
      <p:ext uri="{BB962C8B-B14F-4D97-AF65-F5344CB8AC3E}">
        <p14:creationId xmlns:p14="http://schemas.microsoft.com/office/powerpoint/2010/main" val="125785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through some basic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BiosInfo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Certificate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nSpc>
                <a:spcPts val="1425"/>
              </a:lnSpc>
            </a:pPr>
            <a:r>
              <a:rPr lang="en-US" b="0" dirty="0" err="1">
                <a:solidFill>
                  <a:srgbClr val="D4D4D4"/>
                </a:solidFill>
                <a:effectLst/>
                <a:latin typeface="Consolas" panose="020B0609020204030204" pitchFamily="49" charset="0"/>
              </a:rPr>
              <a:t>FileInfo</a:t>
            </a:r>
            <a:r>
              <a:rPr lang="en-US" b="0" dirty="0">
                <a:solidFill>
                  <a:srgbClr val="D4D4D4"/>
                </a:solidFill>
                <a:effectLst/>
                <a:latin typeface="Consolas" panose="020B0609020204030204" pitchFamily="49" charset="0"/>
              </a:rPr>
              <a:t>('C:\\Users\\</a:t>
            </a:r>
            <a:r>
              <a:rPr lang="en-US" b="0" dirty="0" err="1">
                <a:solidFill>
                  <a:srgbClr val="D4D4D4"/>
                </a:solidFill>
                <a:effectLst/>
                <a:latin typeface="Consolas" panose="020B0609020204030204" pitchFamily="49" charset="0"/>
              </a:rPr>
              <a:t>AdrianeMorrison</a:t>
            </a:r>
            <a:r>
              <a:rPr lang="en-US" b="0" dirty="0">
                <a:solidFill>
                  <a:srgbClr val="D4D4D4"/>
                </a:solidFill>
                <a:effectLst/>
                <a:latin typeface="Consolas" panose="020B0609020204030204" pitchFamily="49" charset="0"/>
              </a:rPr>
              <a:t>\\Downloads\\')</a:t>
            </a:r>
          </a:p>
          <a:p>
            <a:pPr>
              <a:lnSpc>
                <a:spcPts val="1425"/>
              </a:lnSpc>
            </a:pPr>
            <a:r>
              <a:rPr lang="en-US" b="0" dirty="0">
                <a:solidFill>
                  <a:srgbClr val="D4D4D4"/>
                </a:solidFill>
                <a:effectLst/>
                <a:latin typeface="Consolas" panose="020B0609020204030204" pitchFamily="49" charset="0"/>
              </a:rPr>
              <a:t>| where </a:t>
            </a:r>
            <a:r>
              <a:rPr lang="en-US" b="0" dirty="0" err="1">
                <a:solidFill>
                  <a:srgbClr val="D4D4D4"/>
                </a:solidFill>
                <a:effectLst/>
                <a:latin typeface="Consolas" panose="020B0609020204030204" pitchFamily="49" charset="0"/>
              </a:rPr>
              <a:t>FileName</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endswith</a:t>
            </a:r>
            <a:r>
              <a:rPr lang="en-US" b="0" dirty="0">
                <a:solidFill>
                  <a:srgbClr val="D4D4D4"/>
                </a:solidFill>
                <a:effectLst/>
                <a:latin typeface="Consolas" panose="020B0609020204030204" pitchFamily="49" charset="0"/>
              </a:rPr>
              <a:t> '.exe’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LocalUserAccount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Show how we can run this via API against multiple devices (get group membership, get </a:t>
            </a:r>
            <a:r>
              <a:rPr lang="en-US" dirty="0" err="1"/>
              <a:t>intune</a:t>
            </a:r>
            <a:r>
              <a:rPr lang="en-US" dirty="0"/>
              <a:t> device id, save query in base64, run query)</a:t>
            </a:r>
          </a:p>
          <a:p>
            <a:endParaRPr lang="en-US" dirty="0"/>
          </a:p>
          <a:p>
            <a:r>
              <a:rPr lang="en-US" dirty="0"/>
              <a:t>https://github.com/nathanmcnulty/nathanmcnulty/blob/master/Intune/DeviceQuery.ps1</a:t>
            </a:r>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35</a:t>
            </a:fld>
            <a:endParaRPr lang="en-US"/>
          </a:p>
        </p:txBody>
      </p:sp>
    </p:spTree>
    <p:extLst>
      <p:ext uri="{BB962C8B-B14F-4D97-AF65-F5344CB8AC3E}">
        <p14:creationId xmlns:p14="http://schemas.microsoft.com/office/powerpoint/2010/main" val="1313537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DAF4C4-BAB7-4151-82DD-5D3A4EB522E5}" type="slidenum">
              <a:rPr lang="en-US" smtClean="0"/>
              <a:t>36</a:t>
            </a:fld>
            <a:endParaRPr lang="en-US"/>
          </a:p>
        </p:txBody>
      </p:sp>
    </p:spTree>
    <p:extLst>
      <p:ext uri="{BB962C8B-B14F-4D97-AF65-F5344CB8AC3E}">
        <p14:creationId xmlns:p14="http://schemas.microsoft.com/office/powerpoint/2010/main" val="2882015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37</a:t>
            </a:fld>
            <a:endParaRPr lang="en-US"/>
          </a:p>
        </p:txBody>
      </p:sp>
    </p:spTree>
    <p:extLst>
      <p:ext uri="{BB962C8B-B14F-4D97-AF65-F5344CB8AC3E}">
        <p14:creationId xmlns:p14="http://schemas.microsoft.com/office/powerpoint/2010/main" val="755320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38</a:t>
            </a:fld>
            <a:endParaRPr lang="en-US"/>
          </a:p>
        </p:txBody>
      </p:sp>
    </p:spTree>
    <p:extLst>
      <p:ext uri="{BB962C8B-B14F-4D97-AF65-F5344CB8AC3E}">
        <p14:creationId xmlns:p14="http://schemas.microsoft.com/office/powerpoint/2010/main" val="3713703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E7E9EA"/>
                </a:solidFill>
                <a:effectLst/>
                <a:latin typeface="TwitterChirp"/>
              </a:rPr>
              <a:t>DeviceNetworkEvents</a:t>
            </a:r>
            <a:r>
              <a:rPr lang="en-US" b="0" i="0" dirty="0">
                <a:solidFill>
                  <a:srgbClr val="E7E9EA"/>
                </a:solidFill>
                <a:effectLst/>
                <a:latin typeface="TwitterChirp"/>
              </a:rPr>
              <a:t> | where </a:t>
            </a:r>
            <a:r>
              <a:rPr lang="en-US" b="0" i="0" dirty="0" err="1">
                <a:solidFill>
                  <a:srgbClr val="E7E9EA"/>
                </a:solidFill>
                <a:effectLst/>
                <a:latin typeface="TwitterChirp"/>
              </a:rPr>
              <a:t>ActionType</a:t>
            </a:r>
            <a:r>
              <a:rPr lang="en-US" b="0" i="0" dirty="0">
                <a:solidFill>
                  <a:srgbClr val="E7E9EA"/>
                </a:solidFill>
                <a:effectLst/>
                <a:latin typeface="TwitterChirp"/>
              </a:rPr>
              <a:t> == '</a:t>
            </a:r>
            <a:r>
              <a:rPr lang="en-US" b="0" i="0" dirty="0" err="1">
                <a:solidFill>
                  <a:srgbClr val="E7E9EA"/>
                </a:solidFill>
                <a:effectLst/>
                <a:latin typeface="TwitterChirp"/>
              </a:rPr>
              <a:t>ConnectionSuccess</a:t>
            </a:r>
            <a:r>
              <a:rPr lang="en-US" b="0" i="0" dirty="0">
                <a:solidFill>
                  <a:srgbClr val="E7E9EA"/>
                </a:solidFill>
                <a:effectLst/>
                <a:latin typeface="TwitterChirp"/>
              </a:rPr>
              <a:t>' | where </a:t>
            </a:r>
            <a:r>
              <a:rPr lang="en-US" b="0" i="0" dirty="0" err="1">
                <a:solidFill>
                  <a:srgbClr val="E7E9EA"/>
                </a:solidFill>
                <a:effectLst/>
                <a:latin typeface="TwitterChirp"/>
              </a:rPr>
              <a:t>RemoteIPType</a:t>
            </a:r>
            <a:r>
              <a:rPr lang="en-US" b="0" i="0" dirty="0">
                <a:solidFill>
                  <a:srgbClr val="E7E9EA"/>
                </a:solidFill>
                <a:effectLst/>
                <a:latin typeface="TwitterChirp"/>
              </a:rPr>
              <a:t> == 'Public' // I'd add powershell.exe too | where </a:t>
            </a:r>
            <a:r>
              <a:rPr lang="en-US" b="0" i="0" dirty="0" err="1">
                <a:solidFill>
                  <a:srgbClr val="E7E9EA"/>
                </a:solidFill>
                <a:effectLst/>
                <a:latin typeface="TwitterChirp"/>
              </a:rPr>
              <a:t>InitiatingProcessVersionInfoOriginalFileName</a:t>
            </a:r>
            <a:r>
              <a:rPr lang="en-US" b="0" i="0" dirty="0">
                <a:solidFill>
                  <a:srgbClr val="E7E9EA"/>
                </a:solidFill>
                <a:effectLst/>
                <a:latin typeface="TwitterChirp"/>
              </a:rPr>
              <a:t> in~ ('wscript.exe','mshta.exe','cscript.exe','conhost.exe','runScriptHelper.exe')</a:t>
            </a:r>
            <a:endParaRPr lang="en-US" b="0" i="0" u="none" strike="noStrike" dirty="0">
              <a:solidFill>
                <a:srgbClr val="E7E9EA"/>
              </a:solidFill>
              <a:effectLst/>
              <a:latin typeface="TwitterChirp"/>
            </a:endParaRPr>
          </a:p>
          <a:p>
            <a:endParaRPr lang="en-US" b="0" i="0" u="none" strike="noStrike" dirty="0">
              <a:solidFill>
                <a:srgbClr val="E7E9EA"/>
              </a:solidFill>
              <a:effectLst/>
              <a:latin typeface="TwitterChirp"/>
            </a:endParaRPr>
          </a:p>
          <a:p>
            <a:r>
              <a:rPr lang="en-US" b="0" i="0" u="none" strike="noStrike" dirty="0" err="1">
                <a:solidFill>
                  <a:srgbClr val="E7E9EA"/>
                </a:solidFill>
                <a:effectLst/>
                <a:latin typeface="TwitterChirp"/>
              </a:rPr>
              <a:t>DeviceNetworkEvents</a:t>
            </a:r>
            <a:r>
              <a:rPr lang="en-US" b="0" i="0" u="none" strike="noStrike" dirty="0">
                <a:solidFill>
                  <a:srgbClr val="E7E9EA"/>
                </a:solidFill>
                <a:effectLst/>
                <a:latin typeface="TwitterChirp"/>
              </a:rPr>
              <a:t> | where </a:t>
            </a:r>
            <a:r>
              <a:rPr lang="en-US" b="0" i="0" u="none" strike="noStrike" dirty="0" err="1">
                <a:solidFill>
                  <a:srgbClr val="E7E9EA"/>
                </a:solidFill>
                <a:effectLst/>
                <a:latin typeface="TwitterChirp"/>
              </a:rPr>
              <a:t>RemoteIPType</a:t>
            </a:r>
            <a:r>
              <a:rPr lang="en-US" b="0" i="0" u="none" strike="noStrike" dirty="0">
                <a:solidFill>
                  <a:srgbClr val="E7E9EA"/>
                </a:solidFill>
                <a:effectLst/>
                <a:latin typeface="TwitterChirp"/>
              </a:rPr>
              <a:t> == "Public" | where </a:t>
            </a:r>
            <a:r>
              <a:rPr lang="en-US" b="0" i="0" u="none" strike="noStrike" dirty="0" err="1">
                <a:solidFill>
                  <a:srgbClr val="E7E9EA"/>
                </a:solidFill>
                <a:effectLst/>
                <a:latin typeface="TwitterChirp"/>
              </a:rPr>
              <a:t>InitiatingProcessVersionInfoOriginalFileName</a:t>
            </a:r>
            <a:r>
              <a:rPr lang="en-US" b="0" i="0" u="none" strike="noStrike" dirty="0">
                <a:solidFill>
                  <a:srgbClr val="E7E9EA"/>
                </a:solidFill>
                <a:effectLst/>
                <a:latin typeface="TwitterChirp"/>
              </a:rPr>
              <a:t> in (( </a:t>
            </a:r>
            <a:r>
              <a:rPr lang="en-US" b="0" i="0" u="none" strike="noStrike" dirty="0" err="1">
                <a:solidFill>
                  <a:srgbClr val="E7E9EA"/>
                </a:solidFill>
                <a:effectLst/>
                <a:latin typeface="TwitterChirp"/>
              </a:rPr>
              <a:t>externaldata</a:t>
            </a:r>
            <a:r>
              <a:rPr lang="en-US" b="0" i="0" u="none" strike="noStrike" dirty="0">
                <a:solidFill>
                  <a:srgbClr val="E7E9EA"/>
                </a:solidFill>
                <a:effectLst/>
                <a:latin typeface="TwitterChirp"/>
              </a:rPr>
              <a:t> ( </a:t>
            </a:r>
            <a:r>
              <a:rPr lang="en-US" b="0" i="0" u="none" strike="noStrike" dirty="0" err="1">
                <a:solidFill>
                  <a:srgbClr val="E7E9EA"/>
                </a:solidFill>
                <a:effectLst/>
                <a:latin typeface="TwitterChirp"/>
              </a:rPr>
              <a:t>Name:string</a:t>
            </a:r>
            <a:r>
              <a:rPr lang="en-US" b="0" i="0" u="none" strike="noStrike" dirty="0">
                <a:solidFill>
                  <a:srgbClr val="E7E9EA"/>
                </a:solidFill>
                <a:effectLst/>
                <a:latin typeface="TwitterChirp"/>
              </a:rPr>
              <a:t> ) [ "</a:t>
            </a:r>
            <a:r>
              <a:rPr lang="en-US" b="0" i="0" u="none" strike="noStrike" dirty="0">
                <a:solidFill>
                  <a:srgbClr val="1D9BF0"/>
                </a:solidFill>
                <a:effectLst/>
                <a:latin typeface="inherit"/>
                <a:hlinkClick r:id="rId3"/>
              </a:rPr>
              <a:t>https://</a:t>
            </a:r>
            <a:r>
              <a:rPr lang="en-US" b="0" i="0" u="none" strike="noStrike" dirty="0">
                <a:solidFill>
                  <a:srgbClr val="1D9BF0"/>
                </a:solidFill>
                <a:effectLst/>
                <a:latin typeface="TwitterChirp"/>
                <a:hlinkClick r:id="rId3"/>
              </a:rPr>
              <a:t>lolbas-project.github.io/</a:t>
            </a:r>
            <a:r>
              <a:rPr lang="en-US" b="0" i="0" u="none" strike="noStrike" dirty="0" err="1">
                <a:solidFill>
                  <a:srgbClr val="1D9BF0"/>
                </a:solidFill>
                <a:effectLst/>
                <a:latin typeface="TwitterChirp"/>
                <a:hlinkClick r:id="rId3"/>
              </a:rPr>
              <a:t>api</a:t>
            </a:r>
            <a:r>
              <a:rPr lang="en-US" b="0" i="0" u="none" strike="noStrike" dirty="0">
                <a:solidFill>
                  <a:srgbClr val="1D9BF0"/>
                </a:solidFill>
                <a:effectLst/>
                <a:latin typeface="TwitterChirp"/>
                <a:hlinkClick r:id="rId3"/>
              </a:rPr>
              <a:t>/lolbas.csv</a:t>
            </a:r>
            <a:r>
              <a:rPr lang="en-US" b="0" i="0" u="none" strike="noStrike" dirty="0">
                <a:solidFill>
                  <a:srgbClr val="E7E9EA"/>
                </a:solidFill>
                <a:effectLst/>
                <a:latin typeface="TwitterChirp"/>
              </a:rPr>
              <a:t>" ] with (format=csv, </a:t>
            </a:r>
            <a:r>
              <a:rPr lang="en-US" b="0" i="0" u="none" strike="noStrike" dirty="0" err="1">
                <a:solidFill>
                  <a:srgbClr val="E7E9EA"/>
                </a:solidFill>
                <a:effectLst/>
                <a:latin typeface="TwitterChirp"/>
              </a:rPr>
              <a:t>ignoreFirstRecord</a:t>
            </a:r>
            <a:r>
              <a:rPr lang="en-US" b="0" i="0" u="none" strike="noStrike" dirty="0">
                <a:solidFill>
                  <a:srgbClr val="E7E9EA"/>
                </a:solidFill>
                <a:effectLst/>
                <a:latin typeface="TwitterChirp"/>
              </a:rPr>
              <a:t>=true) | distinct Name ))</a:t>
            </a:r>
          </a:p>
          <a:p>
            <a:endParaRPr lang="en-US" b="0" i="0" u="none" strike="noStrike" dirty="0">
              <a:solidFill>
                <a:srgbClr val="E7E9EA"/>
              </a:solidFill>
              <a:effectLst/>
              <a:latin typeface="TwitterChirp"/>
            </a:endParaRPr>
          </a:p>
          <a:p>
            <a:r>
              <a:rPr lang="en-US" b="0" i="0" dirty="0" err="1">
                <a:solidFill>
                  <a:srgbClr val="E7E9EA"/>
                </a:solidFill>
                <a:effectLst/>
                <a:latin typeface="TwitterChirp"/>
              </a:rPr>
              <a:t>DeviceFileEvents</a:t>
            </a:r>
            <a:r>
              <a:rPr lang="en-US" b="0" i="0" dirty="0">
                <a:solidFill>
                  <a:srgbClr val="E7E9EA"/>
                </a:solidFill>
                <a:effectLst/>
                <a:latin typeface="TwitterChirp"/>
              </a:rPr>
              <a:t> | where </a:t>
            </a:r>
            <a:r>
              <a:rPr lang="en-US" b="0" i="0" dirty="0" err="1">
                <a:solidFill>
                  <a:srgbClr val="E7E9EA"/>
                </a:solidFill>
                <a:effectLst/>
                <a:latin typeface="TwitterChirp"/>
              </a:rPr>
              <a:t>FileName</a:t>
            </a:r>
            <a:r>
              <a:rPr lang="en-US" b="0" i="0" dirty="0">
                <a:solidFill>
                  <a:srgbClr val="E7E9EA"/>
                </a:solidFill>
                <a:effectLst/>
                <a:latin typeface="TwitterChirp"/>
              </a:rPr>
              <a:t> </a:t>
            </a:r>
            <a:r>
              <a:rPr lang="en-US" b="0" i="0" dirty="0" err="1">
                <a:solidFill>
                  <a:srgbClr val="E7E9EA"/>
                </a:solidFill>
                <a:effectLst/>
                <a:latin typeface="TwitterChirp"/>
              </a:rPr>
              <a:t>has_any</a:t>
            </a:r>
            <a:r>
              <a:rPr lang="en-US" b="0" i="0" dirty="0">
                <a:solidFill>
                  <a:srgbClr val="E7E9EA"/>
                </a:solidFill>
                <a:effectLst/>
                <a:latin typeface="TwitterChirp"/>
              </a:rPr>
              <a:t> ("</a:t>
            </a:r>
            <a:r>
              <a:rPr lang="en-US" b="0" i="0" dirty="0" err="1">
                <a:solidFill>
                  <a:srgbClr val="E7E9EA"/>
                </a:solidFill>
                <a:effectLst/>
                <a:latin typeface="TwitterChirp"/>
              </a:rPr>
              <a:t>credential","password</a:t>
            </a:r>
            <a:r>
              <a:rPr lang="en-US" b="0" i="0" dirty="0">
                <a:solidFill>
                  <a:srgbClr val="E7E9EA"/>
                </a:solidFill>
                <a:effectLst/>
                <a:latin typeface="TwitterChirp"/>
              </a:rPr>
              <a:t>") or </a:t>
            </a:r>
            <a:r>
              <a:rPr lang="en-US" b="0" i="0" dirty="0" err="1">
                <a:solidFill>
                  <a:srgbClr val="E7E9EA"/>
                </a:solidFill>
                <a:effectLst/>
                <a:latin typeface="TwitterChirp"/>
              </a:rPr>
              <a:t>FolderPath</a:t>
            </a:r>
            <a:r>
              <a:rPr lang="en-US" b="0" i="0" dirty="0">
                <a:solidFill>
                  <a:srgbClr val="E7E9EA"/>
                </a:solidFill>
                <a:effectLst/>
                <a:latin typeface="TwitterChirp"/>
              </a:rPr>
              <a:t> </a:t>
            </a:r>
            <a:r>
              <a:rPr lang="en-US" b="0" i="0" dirty="0" err="1">
                <a:solidFill>
                  <a:srgbClr val="E7E9EA"/>
                </a:solidFill>
                <a:effectLst/>
                <a:latin typeface="TwitterChirp"/>
              </a:rPr>
              <a:t>has_any</a:t>
            </a:r>
            <a:r>
              <a:rPr lang="en-US" b="0" i="0" dirty="0">
                <a:solidFill>
                  <a:srgbClr val="E7E9EA"/>
                </a:solidFill>
                <a:effectLst/>
                <a:latin typeface="TwitterChirp"/>
              </a:rPr>
              <a:t> ("</a:t>
            </a:r>
            <a:r>
              <a:rPr lang="en-US" b="0" i="0" dirty="0" err="1">
                <a:solidFill>
                  <a:srgbClr val="E7E9EA"/>
                </a:solidFill>
                <a:effectLst/>
                <a:latin typeface="TwitterChirp"/>
              </a:rPr>
              <a:t>credential","password</a:t>
            </a:r>
            <a:r>
              <a:rPr lang="en-US" b="0" i="0" dirty="0">
                <a:solidFill>
                  <a:srgbClr val="E7E9EA"/>
                </a:solidFill>
                <a:effectLst/>
                <a:latin typeface="TwitterChirp"/>
              </a:rPr>
              <a:t>")</a:t>
            </a:r>
          </a:p>
          <a:p>
            <a:endParaRPr lang="en-US" b="0" i="0" dirty="0">
              <a:solidFill>
                <a:srgbClr val="E7E9EA"/>
              </a:solidFill>
              <a:effectLst/>
              <a:latin typeface="TwitterChirp"/>
            </a:endParaRPr>
          </a:p>
          <a:p>
            <a:r>
              <a:rPr lang="en-US" dirty="0"/>
              <a:t>Kqlsearch.com</a:t>
            </a:r>
          </a:p>
        </p:txBody>
      </p:sp>
      <p:sp>
        <p:nvSpPr>
          <p:cNvPr id="4" name="Slide Number Placeholder 3"/>
          <p:cNvSpPr>
            <a:spLocks noGrp="1"/>
          </p:cNvSpPr>
          <p:nvPr>
            <p:ph type="sldNum" sz="quarter" idx="5"/>
          </p:nvPr>
        </p:nvSpPr>
        <p:spPr/>
        <p:txBody>
          <a:bodyPr/>
          <a:lstStyle/>
          <a:p>
            <a:fld id="{F1DAF4C4-BAB7-4151-82DD-5D3A4EB522E5}" type="slidenum">
              <a:rPr lang="en-US" smtClean="0"/>
              <a:t>39</a:t>
            </a:fld>
            <a:endParaRPr lang="en-US"/>
          </a:p>
        </p:txBody>
      </p:sp>
    </p:spTree>
    <p:extLst>
      <p:ext uri="{BB962C8B-B14F-4D97-AF65-F5344CB8AC3E}">
        <p14:creationId xmlns:p14="http://schemas.microsoft.com/office/powerpoint/2010/main" val="153886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we have had access to a lot more data with our on-prem services, but the data models were all over the place, required a lot of expertise to collect and normalize, and was generally a pain to centralize. So while we had far more data available, it was difficult to collect and use.</a:t>
            </a:r>
          </a:p>
          <a:p>
            <a:endParaRPr lang="en-US" dirty="0"/>
          </a:p>
          <a:p>
            <a:r>
              <a:rPr lang="en-US" dirty="0"/>
              <a:t>When building cloud offerings, Microsoft was selective with what data is collected and exposed to ensure performance and scalability, but most of us always want more ;)</a:t>
            </a:r>
          </a:p>
          <a:p>
            <a:endParaRPr lang="en-US" dirty="0"/>
          </a:p>
          <a:p>
            <a:r>
              <a:rPr lang="en-US" dirty="0"/>
              <a:t>This is obviously a non-exhaustive list of resources we can tap into to discover current and historical information, but the key here is that we always want to gather any data that can help us inform decisions for projects or secure our environment. Some data like amount of RAM are readily available and easy to identify machines that could be upgraded, but other things such as screen size or performance metrics are more challenging to collect.</a:t>
            </a:r>
          </a:p>
          <a:p>
            <a:endParaRPr lang="en-US" dirty="0"/>
          </a:p>
          <a:p>
            <a:r>
              <a:rPr lang="en-US" dirty="0"/>
              <a:t>The primary focus here will be on identity and devices, but these techniques apply to other areas like infrastructure, data, applications, and compliance related projects as well.</a:t>
            </a:r>
          </a:p>
          <a:p>
            <a:endParaRPr lang="en-US" dirty="0"/>
          </a:p>
          <a:p>
            <a:r>
              <a:rPr lang="en-US" dirty="0"/>
              <a:t>The goal here is to show how we can start to get at our data, some examples to build ideas off of, and collect feedback on areas that you might want to see some more samples – yes, I would love to build some things for you </a:t>
            </a:r>
            <a:r>
              <a:rPr lang="en-US" dirty="0">
                <a:sym typeface="Wingdings" panose="05000000000000000000" pitchFamily="2" charset="2"/>
              </a:rPr>
              <a:t></a:t>
            </a:r>
          </a:p>
        </p:txBody>
      </p:sp>
      <p:sp>
        <p:nvSpPr>
          <p:cNvPr id="4" name="Slide Number Placeholder 3"/>
          <p:cNvSpPr>
            <a:spLocks noGrp="1"/>
          </p:cNvSpPr>
          <p:nvPr>
            <p:ph type="sldNum" sz="quarter" idx="5"/>
          </p:nvPr>
        </p:nvSpPr>
        <p:spPr/>
        <p:txBody>
          <a:bodyPr/>
          <a:lstStyle/>
          <a:p>
            <a:fld id="{F1DAF4C4-BAB7-4151-82DD-5D3A4EB522E5}" type="slidenum">
              <a:rPr lang="en-US" smtClean="0"/>
              <a:t>4</a:t>
            </a:fld>
            <a:endParaRPr lang="en-US"/>
          </a:p>
        </p:txBody>
      </p:sp>
    </p:spTree>
    <p:extLst>
      <p:ext uri="{BB962C8B-B14F-4D97-AF65-F5344CB8AC3E}">
        <p14:creationId xmlns:p14="http://schemas.microsoft.com/office/powerpoint/2010/main" val="2815706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Hunting API is part of Graph, the future of hunting our data via API</a:t>
            </a:r>
          </a:p>
        </p:txBody>
      </p:sp>
      <p:sp>
        <p:nvSpPr>
          <p:cNvPr id="4" name="Slide Number Placeholder 3"/>
          <p:cNvSpPr>
            <a:spLocks noGrp="1"/>
          </p:cNvSpPr>
          <p:nvPr>
            <p:ph type="sldNum" sz="quarter" idx="5"/>
          </p:nvPr>
        </p:nvSpPr>
        <p:spPr/>
        <p:txBody>
          <a:bodyPr/>
          <a:lstStyle/>
          <a:p>
            <a:fld id="{F1DAF4C4-BAB7-4151-82DD-5D3A4EB522E5}" type="slidenum">
              <a:rPr lang="en-US" smtClean="0"/>
              <a:t>40</a:t>
            </a:fld>
            <a:endParaRPr lang="en-US"/>
          </a:p>
        </p:txBody>
      </p:sp>
    </p:spTree>
    <p:extLst>
      <p:ext uri="{BB962C8B-B14F-4D97-AF65-F5344CB8AC3E}">
        <p14:creationId xmlns:p14="http://schemas.microsoft.com/office/powerpoint/2010/main" val="1945166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Defender for Endpoint API: https://learn.microsoft.com/en-us/defender-endpoint/api/apis-intro</a:t>
            </a:r>
          </a:p>
          <a:p>
            <a:r>
              <a:rPr lang="en-US" dirty="0"/>
              <a:t>Defender for Cloud Apps API: https://learn.microsoft.com/en-us/defender-cloud-apps/api-introduction</a:t>
            </a:r>
          </a:p>
        </p:txBody>
      </p:sp>
      <p:sp>
        <p:nvSpPr>
          <p:cNvPr id="4" name="Slide Number Placeholder 3"/>
          <p:cNvSpPr>
            <a:spLocks noGrp="1"/>
          </p:cNvSpPr>
          <p:nvPr>
            <p:ph type="sldNum" sz="quarter" idx="5"/>
          </p:nvPr>
        </p:nvSpPr>
        <p:spPr/>
        <p:txBody>
          <a:bodyPr/>
          <a:lstStyle/>
          <a:p>
            <a:fld id="{F1DAF4C4-BAB7-4151-82DD-5D3A4EB522E5}" type="slidenum">
              <a:rPr lang="en-US" smtClean="0"/>
              <a:t>41</a:t>
            </a:fld>
            <a:endParaRPr lang="en-US"/>
          </a:p>
        </p:txBody>
      </p:sp>
    </p:spTree>
    <p:extLst>
      <p:ext uri="{BB962C8B-B14F-4D97-AF65-F5344CB8AC3E}">
        <p14:creationId xmlns:p14="http://schemas.microsoft.com/office/powerpoint/2010/main" val="328625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Defender for Office 365 API: https://learn.microsoft.com/en-us/graph/api/security-collaborationroot-list-analyzedemails?view=graph-rest-beta</a:t>
            </a:r>
          </a:p>
          <a:p>
            <a:r>
              <a:rPr lang="en-US" dirty="0"/>
              <a:t>Defender for Identity API: </a:t>
            </a:r>
          </a:p>
          <a:p>
            <a:r>
              <a:rPr lang="en-US" dirty="0"/>
              <a:t>https://learn.microsoft.com/en-us/graph/api/resources/security-healthissue?view=graph-rest-beta</a:t>
            </a:r>
          </a:p>
          <a:p>
            <a:r>
              <a:rPr lang="en-US" dirty="0"/>
              <a:t>https://learn.microsoft.com/en-us/graph/api/resources/security-sensor?view=graph-rest-beta</a:t>
            </a:r>
          </a:p>
        </p:txBody>
      </p:sp>
      <p:sp>
        <p:nvSpPr>
          <p:cNvPr id="4" name="Slide Number Placeholder 3"/>
          <p:cNvSpPr>
            <a:spLocks noGrp="1"/>
          </p:cNvSpPr>
          <p:nvPr>
            <p:ph type="sldNum" sz="quarter" idx="5"/>
          </p:nvPr>
        </p:nvSpPr>
        <p:spPr/>
        <p:txBody>
          <a:bodyPr/>
          <a:lstStyle/>
          <a:p>
            <a:fld id="{F1DAF4C4-BAB7-4151-82DD-5D3A4EB522E5}" type="slidenum">
              <a:rPr lang="en-US" smtClean="0"/>
              <a:t>42</a:t>
            </a:fld>
            <a:endParaRPr lang="en-US"/>
          </a:p>
        </p:txBody>
      </p:sp>
    </p:spTree>
    <p:extLst>
      <p:ext uri="{BB962C8B-B14F-4D97-AF65-F5344CB8AC3E}">
        <p14:creationId xmlns:p14="http://schemas.microsoft.com/office/powerpoint/2010/main" val="1147501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examples of what we can do with the APIs, especially MDE machine actions and getting MDI health status</a:t>
            </a:r>
          </a:p>
          <a:p>
            <a:endParaRPr lang="en-US" dirty="0"/>
          </a:p>
          <a:p>
            <a:r>
              <a:rPr lang="en-US" dirty="0"/>
              <a:t>Quickly show how to add the APIs, connect, and isolate a VM</a:t>
            </a:r>
          </a:p>
          <a:p>
            <a:endParaRPr lang="en-US" dirty="0"/>
          </a:p>
          <a:p>
            <a:pPr>
              <a:lnSpc>
                <a:spcPts val="1425"/>
              </a:lnSpc>
            </a:pPr>
            <a:r>
              <a:rPr lang="en-US" b="0" dirty="0">
                <a:solidFill>
                  <a:srgbClr val="9CDCFE"/>
                </a:solidFill>
                <a:effectLst/>
                <a:latin typeface="CaskaydiaCove Nerd Font"/>
              </a:rPr>
              <a:t>$token</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DCDCAA"/>
                </a:solidFill>
                <a:effectLst/>
                <a:latin typeface="CaskaydiaCove Nerd Font"/>
              </a:rPr>
              <a:t>Get-Clipboard</a:t>
            </a:r>
            <a:endParaRPr lang="en-US" b="0" dirty="0">
              <a:solidFill>
                <a:srgbClr val="CCCCCC"/>
              </a:solidFill>
              <a:effectLst/>
              <a:latin typeface="CaskaydiaCove Nerd Font"/>
            </a:endParaRPr>
          </a:p>
          <a:p>
            <a:pPr>
              <a:lnSpc>
                <a:spcPts val="1425"/>
              </a:lnSpc>
            </a:pPr>
            <a:r>
              <a:rPr lang="en-US" b="0" dirty="0">
                <a:solidFill>
                  <a:srgbClr val="9CDCFE"/>
                </a:solidFill>
                <a:effectLst/>
                <a:latin typeface="CaskaydiaCove Nerd Font"/>
              </a:rPr>
              <a:t>$session</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DCDCAA"/>
                </a:solidFill>
                <a:effectLst/>
                <a:latin typeface="CaskaydiaCove Nerd Font"/>
              </a:rPr>
              <a:t>New-Object</a:t>
            </a:r>
            <a:r>
              <a:rPr lang="en-US" b="0" dirty="0">
                <a:solidFill>
                  <a:srgbClr val="CCCCCC"/>
                </a:solidFill>
                <a:effectLst/>
                <a:latin typeface="CaskaydiaCove Nerd Font"/>
              </a:rPr>
              <a:t> </a:t>
            </a:r>
            <a:r>
              <a:rPr lang="en-US" b="0" dirty="0" err="1">
                <a:solidFill>
                  <a:srgbClr val="DCDCAA"/>
                </a:solidFill>
                <a:effectLst/>
                <a:latin typeface="CaskaydiaCove Nerd Font"/>
              </a:rPr>
              <a:t>Microsoft.PowerShell.Commands.WebRequestSession</a:t>
            </a:r>
            <a:endParaRPr lang="en-US" b="0" dirty="0">
              <a:solidFill>
                <a:srgbClr val="CCCCCC"/>
              </a:solidFill>
              <a:effectLst/>
              <a:latin typeface="CaskaydiaCove Nerd Font"/>
            </a:endParaRPr>
          </a:p>
          <a:p>
            <a:pPr>
              <a:lnSpc>
                <a:spcPts val="1425"/>
              </a:lnSpc>
            </a:pPr>
            <a:r>
              <a:rPr lang="en-US" b="0" dirty="0">
                <a:solidFill>
                  <a:srgbClr val="9CDCFE"/>
                </a:solidFill>
                <a:effectLst/>
                <a:latin typeface="CaskaydiaCove Nerd Font"/>
              </a:rPr>
              <a:t>$</a:t>
            </a:r>
            <a:r>
              <a:rPr lang="en-US" b="0" dirty="0" err="1">
                <a:solidFill>
                  <a:srgbClr val="9CDCFE"/>
                </a:solidFill>
                <a:effectLst/>
                <a:latin typeface="CaskaydiaCove Nerd Font"/>
              </a:rPr>
              <a:t>session</a:t>
            </a:r>
            <a:r>
              <a:rPr lang="en-US" b="0" dirty="0" err="1">
                <a:solidFill>
                  <a:srgbClr val="DCDCAA"/>
                </a:solidFill>
                <a:effectLst/>
                <a:latin typeface="CaskaydiaCove Nerd Font"/>
              </a:rPr>
              <a:t>.</a:t>
            </a:r>
            <a:r>
              <a:rPr lang="en-US" b="0" dirty="0" err="1">
                <a:solidFill>
                  <a:srgbClr val="9CDCFE"/>
                </a:solidFill>
                <a:effectLst/>
                <a:latin typeface="CaskaydiaCove Nerd Font"/>
              </a:rPr>
              <a:t>Cookies</a:t>
            </a:r>
            <a:r>
              <a:rPr lang="en-US" b="0" dirty="0" err="1">
                <a:solidFill>
                  <a:srgbClr val="DCDCAA"/>
                </a:solidFill>
                <a:effectLst/>
                <a:latin typeface="CaskaydiaCove Nerd Font"/>
              </a:rPr>
              <a:t>.</a:t>
            </a:r>
            <a:r>
              <a:rPr lang="en-US" b="0" dirty="0" err="1">
                <a:solidFill>
                  <a:srgbClr val="9CDCFE"/>
                </a:solidFill>
                <a:effectLst/>
                <a:latin typeface="CaskaydiaCove Nerd Font"/>
              </a:rPr>
              <a:t>Add</a:t>
            </a:r>
            <a:r>
              <a:rPr lang="en-US" b="0" dirty="0">
                <a:solidFill>
                  <a:srgbClr val="CCCCCC"/>
                </a:solidFill>
                <a:effectLst/>
                <a:latin typeface="CaskaydiaCove Nerd Font"/>
              </a:rPr>
              <a:t>((</a:t>
            </a:r>
            <a:r>
              <a:rPr lang="en-US" b="0" dirty="0">
                <a:solidFill>
                  <a:srgbClr val="DCDCAA"/>
                </a:solidFill>
                <a:effectLst/>
                <a:latin typeface="CaskaydiaCove Nerd Font"/>
              </a:rPr>
              <a:t>New-Object</a:t>
            </a:r>
            <a:r>
              <a:rPr lang="en-US" b="0" dirty="0">
                <a:solidFill>
                  <a:srgbClr val="CCCCCC"/>
                </a:solidFill>
                <a:effectLst/>
                <a:latin typeface="CaskaydiaCove Nerd Font"/>
              </a:rPr>
              <a:t> </a:t>
            </a:r>
            <a:r>
              <a:rPr lang="en-US" b="0" dirty="0" err="1">
                <a:solidFill>
                  <a:srgbClr val="DCDCAA"/>
                </a:solidFill>
                <a:effectLst/>
                <a:latin typeface="CaskaydiaCove Nerd Font"/>
              </a:rPr>
              <a:t>System.Net.Cookie</a:t>
            </a:r>
            <a:r>
              <a:rPr lang="en-US" b="0" dirty="0">
                <a:solidFill>
                  <a:srgbClr val="CCCCCC"/>
                </a:solidFill>
                <a:effectLst/>
                <a:latin typeface="CaskaydiaCove Nerd Font"/>
              </a:rPr>
              <a:t>(</a:t>
            </a:r>
            <a:r>
              <a:rPr lang="en-US" b="0" dirty="0">
                <a:solidFill>
                  <a:srgbClr val="CE9178"/>
                </a:solidFill>
                <a:effectLst/>
                <a:latin typeface="CaskaydiaCove Nerd Font"/>
              </a:rPr>
              <a:t>"</a:t>
            </a:r>
            <a:r>
              <a:rPr lang="en-US" b="0" dirty="0" err="1">
                <a:solidFill>
                  <a:srgbClr val="CE9178"/>
                </a:solidFill>
                <a:effectLst/>
                <a:latin typeface="CaskaydiaCove Nerd Font"/>
              </a:rPr>
              <a:t>sccauth</a:t>
            </a:r>
            <a:r>
              <a:rPr lang="en-US" b="0" dirty="0">
                <a:solidFill>
                  <a:srgbClr val="CE9178"/>
                </a:solidFill>
                <a:effectLst/>
                <a:latin typeface="CaskaydiaCove Nerd Font"/>
              </a:rPr>
              <a:t>"</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"$token"</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"security.microsoft.com"</a:t>
            </a:r>
            <a:r>
              <a:rPr lang="en-US" b="0" dirty="0">
                <a:solidFill>
                  <a:srgbClr val="CCCCCC"/>
                </a:solidFill>
                <a:effectLst/>
                <a:latin typeface="CaskaydiaCove Nerd Font"/>
              </a:rPr>
              <a:t>)))</a:t>
            </a:r>
          </a:p>
          <a:p>
            <a:pPr>
              <a:lnSpc>
                <a:spcPts val="1425"/>
              </a:lnSpc>
            </a:pPr>
            <a:r>
              <a:rPr lang="en-US" b="0" dirty="0">
                <a:solidFill>
                  <a:srgbClr val="9CDCFE"/>
                </a:solidFill>
                <a:effectLst/>
                <a:latin typeface="CaskaydiaCove Nerd Font"/>
              </a:rPr>
              <a:t>$headers</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569CD6"/>
                </a:solidFill>
                <a:effectLst/>
                <a:latin typeface="CaskaydiaCove Nerd Font"/>
              </a:rPr>
              <a:t>@</a:t>
            </a:r>
            <a:r>
              <a:rPr lang="en-US" b="0" dirty="0">
                <a:solidFill>
                  <a:srgbClr val="CCCCCC"/>
                </a:solidFill>
                <a:effectLst/>
                <a:latin typeface="CaskaydiaCove Nerd Font"/>
              </a:rPr>
              <a:t>{</a:t>
            </a:r>
          </a:p>
          <a:p>
            <a:pPr>
              <a:lnSpc>
                <a:spcPts val="1425"/>
              </a:lnSpc>
            </a:pPr>
            <a:r>
              <a:rPr lang="en-US" b="0" dirty="0">
                <a:solidFill>
                  <a:srgbClr val="CCCCCC"/>
                </a:solidFill>
                <a:effectLst/>
                <a:latin typeface="CaskaydiaCove Nerd Font"/>
              </a:rPr>
              <a:t>    </a:t>
            </a:r>
            <a:r>
              <a:rPr lang="en-US" b="0" dirty="0">
                <a:solidFill>
                  <a:srgbClr val="CE9178"/>
                </a:solidFill>
                <a:effectLst/>
                <a:latin typeface="CaskaydiaCove Nerd Font"/>
              </a:rPr>
              <a:t>"x-</a:t>
            </a:r>
            <a:r>
              <a:rPr lang="en-US" b="0" dirty="0" err="1">
                <a:solidFill>
                  <a:srgbClr val="CE9178"/>
                </a:solidFill>
                <a:effectLst/>
                <a:latin typeface="CaskaydiaCove Nerd Font"/>
              </a:rPr>
              <a:t>xsrf</a:t>
            </a:r>
            <a:r>
              <a:rPr lang="en-US" b="0" dirty="0">
                <a:solidFill>
                  <a:srgbClr val="CE9178"/>
                </a:solidFill>
                <a:effectLst/>
                <a:latin typeface="CaskaydiaCove Nerd Font"/>
              </a:rPr>
              <a:t>-token"</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CE9178"/>
                </a:solidFill>
                <a:effectLst/>
                <a:latin typeface="CaskaydiaCove Nerd Font"/>
              </a:rPr>
              <a:t>"BEBZLo5atLL2YGG98fSMiO4beA-9yJR4kWqT6bAFaKH1MIlaqQ2kTTYU6FnvHkjZtMtJxtXPlTT1ibAltwvzqSYJLfScG7c1SnjCgobIAbRqFUclgyWLoECWMylWF1GVVRQp21VWo-5Jh0Pj3l2pSg2:NO5z1uCiv5U9Tw5ODlIpeFVG8Xpevt8vknRiqp1V-11S80yDpwtscuURzF0ppKG5Fp6wy9ElmmD-nvqX7GfFFBxcSA1M1HLRIHcogADCmec_TbvBqcKxLvstg_kpI0HD2JUzW7CyVUd6eoXvA3H7OBfekSRdG-2iYc7D6KgzzWPZflDmOvx0j_hqlcCxpPSO0"</a:t>
            </a:r>
            <a:endParaRPr lang="en-US" b="0" dirty="0">
              <a:solidFill>
                <a:srgbClr val="CCCCCC"/>
              </a:solidFill>
              <a:effectLst/>
              <a:latin typeface="CaskaydiaCove Nerd Font"/>
            </a:endParaRPr>
          </a:p>
          <a:p>
            <a:pPr>
              <a:lnSpc>
                <a:spcPts val="1425"/>
              </a:lnSpc>
            </a:pPr>
            <a:r>
              <a:rPr lang="en-US" b="0" dirty="0">
                <a:solidFill>
                  <a:srgbClr val="CCCCCC"/>
                </a:solidFill>
                <a:effectLst/>
                <a:latin typeface="CaskaydiaCove Nerd Font"/>
              </a:rPr>
              <a:t>}</a:t>
            </a:r>
          </a:p>
          <a:p>
            <a:pPr>
              <a:lnSpc>
                <a:spcPts val="1425"/>
              </a:lnSpc>
            </a:pPr>
            <a:r>
              <a:rPr lang="en-US" b="0" dirty="0">
                <a:solidFill>
                  <a:srgbClr val="9CDCFE"/>
                </a:solidFill>
                <a:effectLst/>
                <a:latin typeface="CaskaydiaCove Nerd Font"/>
              </a:rPr>
              <a:t>$results</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 </a:t>
            </a:r>
            <a:r>
              <a:rPr lang="en-US" b="0" dirty="0">
                <a:solidFill>
                  <a:srgbClr val="DCDCAA"/>
                </a:solidFill>
                <a:effectLst/>
                <a:latin typeface="CaskaydiaCove Nerd Font"/>
              </a:rPr>
              <a:t>Invoke-</a:t>
            </a:r>
            <a:r>
              <a:rPr lang="en-US" b="0" dirty="0" err="1">
                <a:solidFill>
                  <a:srgbClr val="DCDCAA"/>
                </a:solidFill>
                <a:effectLst/>
                <a:latin typeface="CaskaydiaCove Nerd Font"/>
              </a:rPr>
              <a:t>WebRestMethod</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err="1">
                <a:solidFill>
                  <a:srgbClr val="CCCCCC"/>
                </a:solidFill>
                <a:effectLst/>
                <a:latin typeface="CaskaydiaCove Nerd Font"/>
              </a:rPr>
              <a:t>UseBasicParsing</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Uri </a:t>
            </a:r>
            <a:r>
              <a:rPr lang="en-US" b="0" dirty="0">
                <a:solidFill>
                  <a:srgbClr val="CE9178"/>
                </a:solidFill>
                <a:effectLst/>
                <a:latin typeface="CaskaydiaCove Nerd Font"/>
              </a:rPr>
              <a:t>"https://security.microsoft.com/</a:t>
            </a:r>
            <a:r>
              <a:rPr lang="en-US" b="0" dirty="0" err="1">
                <a:solidFill>
                  <a:srgbClr val="CE9178"/>
                </a:solidFill>
                <a:effectLst/>
                <a:latin typeface="CaskaydiaCove Nerd Font"/>
              </a:rPr>
              <a:t>apiproxy</a:t>
            </a:r>
            <a:r>
              <a:rPr lang="en-US" b="0" dirty="0">
                <a:solidFill>
                  <a:srgbClr val="CE9178"/>
                </a:solidFill>
                <a:effectLst/>
                <a:latin typeface="CaskaydiaCove Nerd Font"/>
              </a:rPr>
              <a:t>/</a:t>
            </a:r>
            <a:r>
              <a:rPr lang="en-US" b="0" dirty="0" err="1">
                <a:solidFill>
                  <a:srgbClr val="CE9178"/>
                </a:solidFill>
                <a:effectLst/>
                <a:latin typeface="CaskaydiaCove Nerd Font"/>
              </a:rPr>
              <a:t>mtp</a:t>
            </a:r>
            <a:r>
              <a:rPr lang="en-US" b="0" dirty="0">
                <a:solidFill>
                  <a:srgbClr val="CE9178"/>
                </a:solidFill>
                <a:effectLst/>
                <a:latin typeface="CaskaydiaCove Nerd Font"/>
              </a:rPr>
              <a:t>/</a:t>
            </a:r>
            <a:r>
              <a:rPr lang="en-US" b="0" dirty="0" err="1">
                <a:solidFill>
                  <a:srgbClr val="CE9178"/>
                </a:solidFill>
                <a:effectLst/>
                <a:latin typeface="CaskaydiaCove Nerd Font"/>
              </a:rPr>
              <a:t>tvm</a:t>
            </a:r>
            <a:r>
              <a:rPr lang="en-US" b="0" dirty="0">
                <a:solidFill>
                  <a:srgbClr val="CE9178"/>
                </a:solidFill>
                <a:effectLst/>
                <a:latin typeface="CaskaydiaCove Nerd Font"/>
              </a:rPr>
              <a:t>/analytics/</a:t>
            </a:r>
            <a:r>
              <a:rPr lang="en-US" b="0" dirty="0" err="1">
                <a:solidFill>
                  <a:srgbClr val="CE9178"/>
                </a:solidFill>
                <a:effectLst/>
                <a:latin typeface="CaskaydiaCove Nerd Font"/>
              </a:rPr>
              <a:t>recommendations?pageIndex</a:t>
            </a:r>
            <a:r>
              <a:rPr lang="en-US" b="0" dirty="0">
                <a:solidFill>
                  <a:srgbClr val="CE9178"/>
                </a:solidFill>
                <a:effectLst/>
                <a:latin typeface="CaskaydiaCove Nerd Font"/>
              </a:rPr>
              <a:t>=1&amp;pageSize=100&amp;</a:t>
            </a:r>
            <a:r>
              <a:rPr lang="en-US" b="0" dirty="0">
                <a:solidFill>
                  <a:srgbClr val="D7BA7D"/>
                </a:solidFill>
                <a:effectLst/>
                <a:latin typeface="CaskaydiaCove Nerd Font"/>
              </a:rPr>
              <a:t>`$</a:t>
            </a:r>
            <a:r>
              <a:rPr lang="en-US" b="0" dirty="0">
                <a:solidFill>
                  <a:srgbClr val="CE9178"/>
                </a:solidFill>
                <a:effectLst/>
                <a:latin typeface="CaskaydiaCove Nerd Font"/>
              </a:rPr>
              <a:t>filter=(</a:t>
            </a:r>
            <a:r>
              <a:rPr lang="en-US" b="0" dirty="0" err="1">
                <a:solidFill>
                  <a:srgbClr val="CE9178"/>
                </a:solidFill>
                <a:effectLst/>
                <a:latin typeface="CaskaydiaCove Nerd Font"/>
              </a:rPr>
              <a:t>status+eq</a:t>
            </a:r>
            <a:r>
              <a:rPr lang="en-US" b="0" dirty="0">
                <a:solidFill>
                  <a:srgbClr val="CE9178"/>
                </a:solidFill>
                <a:effectLst/>
                <a:latin typeface="CaskaydiaCove Nerd Font"/>
              </a:rPr>
              <a:t>+%27Active%27+or+status+eq+%27PartialException%27)"</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err="1">
                <a:solidFill>
                  <a:srgbClr val="CCCCCC"/>
                </a:solidFill>
                <a:effectLst/>
                <a:latin typeface="CaskaydiaCove Nerd Font"/>
              </a:rPr>
              <a:t>WebSession</a:t>
            </a:r>
            <a:r>
              <a:rPr lang="en-US" b="0" dirty="0">
                <a:solidFill>
                  <a:srgbClr val="CCCCCC"/>
                </a:solidFill>
                <a:effectLst/>
                <a:latin typeface="CaskaydiaCove Nerd Font"/>
              </a:rPr>
              <a:t> </a:t>
            </a:r>
            <a:r>
              <a:rPr lang="en-US" b="0" dirty="0">
                <a:solidFill>
                  <a:srgbClr val="9CDCFE"/>
                </a:solidFill>
                <a:effectLst/>
                <a:latin typeface="CaskaydiaCove Nerd Font"/>
              </a:rPr>
              <a:t>$session</a:t>
            </a:r>
            <a:r>
              <a:rPr lang="en-US" b="0" dirty="0">
                <a:solidFill>
                  <a:srgbClr val="CCCCCC"/>
                </a:solidFill>
                <a:effectLst/>
                <a:latin typeface="CaskaydiaCove Nerd Font"/>
              </a:rPr>
              <a:t> </a:t>
            </a:r>
            <a:r>
              <a:rPr lang="en-US" b="0" dirty="0">
                <a:solidFill>
                  <a:srgbClr val="D4D4D4"/>
                </a:solidFill>
                <a:effectLst/>
                <a:latin typeface="CaskaydiaCove Nerd Font"/>
              </a:rPr>
              <a:t>-</a:t>
            </a:r>
            <a:r>
              <a:rPr lang="en-US" b="0" dirty="0">
                <a:solidFill>
                  <a:srgbClr val="CCCCCC"/>
                </a:solidFill>
                <a:effectLst/>
                <a:latin typeface="CaskaydiaCove Nerd Font"/>
              </a:rPr>
              <a:t>Headers </a:t>
            </a:r>
            <a:r>
              <a:rPr lang="en-US" b="0" dirty="0">
                <a:solidFill>
                  <a:srgbClr val="9CDCFE"/>
                </a:solidFill>
                <a:effectLst/>
                <a:latin typeface="CaskaydiaCove Nerd Font"/>
              </a:rPr>
              <a:t>$headers</a:t>
            </a:r>
            <a:endParaRPr lang="en-US" b="0" dirty="0">
              <a:solidFill>
                <a:srgbClr val="CCCCCC"/>
              </a:solidFill>
              <a:effectLst/>
              <a:latin typeface="CaskaydiaCove Nerd Font"/>
            </a:endParaRPr>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43</a:t>
            </a:fld>
            <a:endParaRPr lang="en-US"/>
          </a:p>
        </p:txBody>
      </p:sp>
    </p:spTree>
    <p:extLst>
      <p:ext uri="{BB962C8B-B14F-4D97-AF65-F5344CB8AC3E}">
        <p14:creationId xmlns:p14="http://schemas.microsoft.com/office/powerpoint/2010/main" val="47489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44</a:t>
            </a:fld>
            <a:endParaRPr lang="en-US"/>
          </a:p>
        </p:txBody>
      </p:sp>
    </p:spTree>
    <p:extLst>
      <p:ext uri="{BB962C8B-B14F-4D97-AF65-F5344CB8AC3E}">
        <p14:creationId xmlns:p14="http://schemas.microsoft.com/office/powerpoint/2010/main" val="1737952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show how to add the workspace, create a watchlist, and then query the watchlist with KQL</a:t>
            </a:r>
          </a:p>
          <a:p>
            <a:endParaRPr lang="en-US" dirty="0"/>
          </a:p>
          <a:p>
            <a:r>
              <a:rPr lang="en-US" dirty="0"/>
              <a:t>Be sure to mention all the free data sources</a:t>
            </a:r>
          </a:p>
          <a:p>
            <a:endParaRPr lang="en-US" dirty="0"/>
          </a:p>
          <a:p>
            <a:r>
              <a:rPr lang="en-US" dirty="0"/>
              <a:t>If possible, would be nice to show Logic App updating the watchlists</a:t>
            </a:r>
          </a:p>
        </p:txBody>
      </p:sp>
      <p:sp>
        <p:nvSpPr>
          <p:cNvPr id="4" name="Slide Number Placeholder 3"/>
          <p:cNvSpPr>
            <a:spLocks noGrp="1"/>
          </p:cNvSpPr>
          <p:nvPr>
            <p:ph type="sldNum" sz="quarter" idx="5"/>
          </p:nvPr>
        </p:nvSpPr>
        <p:spPr/>
        <p:txBody>
          <a:bodyPr/>
          <a:lstStyle/>
          <a:p>
            <a:fld id="{F1DAF4C4-BAB7-4151-82DD-5D3A4EB522E5}" type="slidenum">
              <a:rPr lang="en-US" smtClean="0"/>
              <a:t>45</a:t>
            </a:fld>
            <a:endParaRPr lang="en-US"/>
          </a:p>
        </p:txBody>
      </p:sp>
    </p:spTree>
    <p:extLst>
      <p:ext uri="{BB962C8B-B14F-4D97-AF65-F5344CB8AC3E}">
        <p14:creationId xmlns:p14="http://schemas.microsoft.com/office/powerpoint/2010/main" val="3810375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46</a:t>
            </a:fld>
            <a:endParaRPr lang="en-US"/>
          </a:p>
        </p:txBody>
      </p:sp>
    </p:spTree>
    <p:extLst>
      <p:ext uri="{BB962C8B-B14F-4D97-AF65-F5344CB8AC3E}">
        <p14:creationId xmlns:p14="http://schemas.microsoft.com/office/powerpoint/2010/main" val="15045953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47</a:t>
            </a:fld>
            <a:endParaRPr lang="en-US"/>
          </a:p>
        </p:txBody>
      </p:sp>
    </p:spTree>
    <p:extLst>
      <p:ext uri="{BB962C8B-B14F-4D97-AF65-F5344CB8AC3E}">
        <p14:creationId xmlns:p14="http://schemas.microsoft.com/office/powerpoint/2010/main" val="1103680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Graph API to collect info about OS version of phones to determine eligibility for passkeys in Microsoft Authenticator</a:t>
            </a:r>
          </a:p>
        </p:txBody>
      </p:sp>
      <p:sp>
        <p:nvSpPr>
          <p:cNvPr id="4" name="Slide Number Placeholder 3"/>
          <p:cNvSpPr>
            <a:spLocks noGrp="1"/>
          </p:cNvSpPr>
          <p:nvPr>
            <p:ph type="sldNum" sz="quarter" idx="5"/>
          </p:nvPr>
        </p:nvSpPr>
        <p:spPr/>
        <p:txBody>
          <a:bodyPr/>
          <a:lstStyle/>
          <a:p>
            <a:fld id="{F1DAF4C4-BAB7-4151-82DD-5D3A4EB522E5}" type="slidenum">
              <a:rPr lang="en-US" smtClean="0"/>
              <a:t>48</a:t>
            </a:fld>
            <a:endParaRPr lang="en-US"/>
          </a:p>
        </p:txBody>
      </p:sp>
    </p:spTree>
    <p:extLst>
      <p:ext uri="{BB962C8B-B14F-4D97-AF65-F5344CB8AC3E}">
        <p14:creationId xmlns:p14="http://schemas.microsoft.com/office/powerpoint/2010/main" val="767091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DAF4C4-BAB7-4151-82DD-5D3A4EB522E5}" type="slidenum">
              <a:rPr lang="en-US" smtClean="0"/>
              <a:t>49</a:t>
            </a:fld>
            <a:endParaRPr lang="en-US"/>
          </a:p>
        </p:txBody>
      </p:sp>
    </p:spTree>
    <p:extLst>
      <p:ext uri="{BB962C8B-B14F-4D97-AF65-F5344CB8AC3E}">
        <p14:creationId xmlns:p14="http://schemas.microsoft.com/office/powerpoint/2010/main" val="3309147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5</a:t>
            </a:fld>
            <a:endParaRPr lang="en-US"/>
          </a:p>
        </p:txBody>
      </p:sp>
    </p:spTree>
    <p:extLst>
      <p:ext uri="{BB962C8B-B14F-4D97-AF65-F5344CB8AC3E}">
        <p14:creationId xmlns:p14="http://schemas.microsoft.com/office/powerpoint/2010/main" val="5577055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Speakers, please stay on this page for the second half of your session.</a:t>
            </a:r>
          </a:p>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50</a:t>
            </a:fld>
            <a:endParaRPr lang="en-US"/>
          </a:p>
        </p:txBody>
      </p:sp>
    </p:spTree>
    <p:extLst>
      <p:ext uri="{BB962C8B-B14F-4D97-AF65-F5344CB8AC3E}">
        <p14:creationId xmlns:p14="http://schemas.microsoft.com/office/powerpoint/2010/main" val="3625490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History of </a:t>
            </a:r>
            <a:r>
              <a:rPr lang="en-US" dirty="0" err="1"/>
              <a:t>MSOnline</a:t>
            </a:r>
            <a:r>
              <a:rPr lang="en-US" dirty="0"/>
              <a:t> and </a:t>
            </a:r>
            <a:r>
              <a:rPr lang="en-US" dirty="0" err="1"/>
              <a:t>AzureAD</a:t>
            </a:r>
            <a:r>
              <a:rPr lang="en-US" dirty="0"/>
              <a:t> modules – Azure AD Graph API</a:t>
            </a:r>
          </a:p>
          <a:p>
            <a:endParaRPr lang="en-US" dirty="0"/>
          </a:p>
          <a:p>
            <a:r>
              <a:rPr lang="en-US" dirty="0"/>
              <a:t>Discuss Graph API as a resource, Graph PowerShell as an app just like a browser is an app, and how consent / authorization work</a:t>
            </a:r>
          </a:p>
          <a:p>
            <a:endParaRPr lang="en-US" dirty="0"/>
          </a:p>
          <a:p>
            <a:r>
              <a:rPr lang="en-US" dirty="0"/>
              <a:t>https://learn.microsoft.com/en-us/powershell/microsoftgraph/azuread-msoline-cmdlet-map?view=graph-powershell-1.0</a:t>
            </a:r>
          </a:p>
          <a:p>
            <a:endParaRPr lang="en-US" dirty="0"/>
          </a:p>
          <a:p>
            <a:r>
              <a:rPr lang="en-US" dirty="0"/>
              <a:t>https://learn.microsoft.com/en-us/powershell/microsoftgraph/azuread-msoline-cmdlet-map?view=graph-powershell-1.0</a:t>
            </a:r>
          </a:p>
          <a:p>
            <a:endParaRPr lang="en-US" dirty="0"/>
          </a:p>
          <a:p>
            <a:r>
              <a:rPr lang="en-US" dirty="0"/>
              <a:t>https://learn.microsoft.com/en-us/powershell/microsoftgraph/use-query-parameters?view=graph-powershell-1.0</a:t>
            </a:r>
          </a:p>
        </p:txBody>
      </p:sp>
      <p:sp>
        <p:nvSpPr>
          <p:cNvPr id="4" name="Slide Number Placeholder 3"/>
          <p:cNvSpPr>
            <a:spLocks noGrp="1"/>
          </p:cNvSpPr>
          <p:nvPr>
            <p:ph type="sldNum" sz="quarter" idx="5"/>
          </p:nvPr>
        </p:nvSpPr>
        <p:spPr/>
        <p:txBody>
          <a:bodyPr/>
          <a:lstStyle/>
          <a:p>
            <a:fld id="{F1DAF4C4-BAB7-4151-82DD-5D3A4EB522E5}" type="slidenum">
              <a:rPr lang="en-US" smtClean="0"/>
              <a:t>6</a:t>
            </a:fld>
            <a:endParaRPr lang="en-US"/>
          </a:p>
        </p:txBody>
      </p:sp>
    </p:spTree>
    <p:extLst>
      <p:ext uri="{BB962C8B-B14F-4D97-AF65-F5344CB8AC3E}">
        <p14:creationId xmlns:p14="http://schemas.microsoft.com/office/powerpoint/2010/main" val="410441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DAF4C4-BAB7-4151-82DD-5D3A4EB522E5}" type="slidenum">
              <a:rPr lang="en-US" smtClean="0"/>
              <a:t>7</a:t>
            </a:fld>
            <a:endParaRPr lang="en-US"/>
          </a:p>
        </p:txBody>
      </p:sp>
    </p:spTree>
    <p:extLst>
      <p:ext uri="{BB962C8B-B14F-4D97-AF65-F5344CB8AC3E}">
        <p14:creationId xmlns:p14="http://schemas.microsoft.com/office/powerpoint/2010/main" val="298772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use Find-</a:t>
            </a:r>
            <a:r>
              <a:rPr lang="en-US" dirty="0" err="1"/>
              <a:t>MgGraphCommand</a:t>
            </a:r>
            <a:r>
              <a:rPr lang="en-US" dirty="0"/>
              <a:t> to get permission needed</a:t>
            </a:r>
          </a:p>
          <a:p>
            <a:endParaRPr lang="en-US" dirty="0"/>
          </a:p>
          <a:p>
            <a:r>
              <a:rPr lang="en-US" dirty="0"/>
              <a:t>Find-</a:t>
            </a:r>
            <a:r>
              <a:rPr lang="en-US" dirty="0" err="1"/>
              <a:t>MgGraphPermission</a:t>
            </a:r>
            <a:r>
              <a:rPr lang="en-US" dirty="0"/>
              <a:t> -</a:t>
            </a:r>
            <a:r>
              <a:rPr lang="en-US" dirty="0" err="1"/>
              <a:t>SearchString</a:t>
            </a:r>
            <a:r>
              <a:rPr lang="en-US" dirty="0"/>
              <a:t> "Device"</a:t>
            </a:r>
          </a:p>
        </p:txBody>
      </p:sp>
      <p:sp>
        <p:nvSpPr>
          <p:cNvPr id="4" name="Slide Number Placeholder 3"/>
          <p:cNvSpPr>
            <a:spLocks noGrp="1"/>
          </p:cNvSpPr>
          <p:nvPr>
            <p:ph type="sldNum" sz="quarter" idx="5"/>
          </p:nvPr>
        </p:nvSpPr>
        <p:spPr/>
        <p:txBody>
          <a:bodyPr/>
          <a:lstStyle/>
          <a:p>
            <a:fld id="{F1DAF4C4-BAB7-4151-82DD-5D3A4EB522E5}" type="slidenum">
              <a:rPr lang="en-US" smtClean="0"/>
              <a:t>8</a:t>
            </a:fld>
            <a:endParaRPr lang="en-US"/>
          </a:p>
        </p:txBody>
      </p:sp>
    </p:spTree>
    <p:extLst>
      <p:ext uri="{BB962C8B-B14F-4D97-AF65-F5344CB8AC3E}">
        <p14:creationId xmlns:p14="http://schemas.microsoft.com/office/powerpoint/2010/main" val="4292796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Get-Command -Module </a:t>
            </a:r>
            <a:r>
              <a:rPr lang="en-US" dirty="0" err="1"/>
              <a:t>Microsoft.Graph.DeviceManagement</a:t>
            </a:r>
            <a:r>
              <a:rPr lang="en-US" dirty="0"/>
              <a:t>* -Name Get-*</a:t>
            </a:r>
          </a:p>
          <a:p>
            <a:endParaRPr lang="en-US" dirty="0"/>
          </a:p>
          <a:p>
            <a:r>
              <a:rPr lang="en-US" dirty="0"/>
              <a:t>Get-Command -Module </a:t>
            </a:r>
            <a:r>
              <a:rPr lang="en-US" dirty="0" err="1"/>
              <a:t>Microsoft.Graph.DeviceManagement</a:t>
            </a:r>
            <a:r>
              <a:rPr lang="en-US" dirty="0"/>
              <a:t>* -Name Get-</a:t>
            </a:r>
            <a:r>
              <a:rPr lang="en-US" dirty="0" err="1"/>
              <a:t>MgDeviceManagementUserExperienceAnalytic</a:t>
            </a:r>
            <a:r>
              <a:rPr lang="en-US" dirty="0"/>
              <a:t>* | ft -</a:t>
            </a:r>
            <a:r>
              <a:rPr lang="en-US" dirty="0" err="1"/>
              <a:t>AutoSize</a:t>
            </a:r>
            <a:endParaRPr lang="en-US" dirty="0"/>
          </a:p>
          <a:p>
            <a:endParaRPr lang="en-US" dirty="0"/>
          </a:p>
          <a:p>
            <a:r>
              <a:rPr lang="en-US" dirty="0"/>
              <a:t>Find-</a:t>
            </a:r>
            <a:r>
              <a:rPr lang="en-US" dirty="0" err="1"/>
              <a:t>MgGraphCommand</a:t>
            </a:r>
            <a:r>
              <a:rPr lang="en-US" dirty="0"/>
              <a:t> -Command Get-</a:t>
            </a:r>
            <a:r>
              <a:rPr lang="en-US" dirty="0" err="1"/>
              <a:t>MgDeviceManagementDetectedApp</a:t>
            </a:r>
            <a:r>
              <a:rPr lang="en-US" dirty="0"/>
              <a:t> | </a:t>
            </a:r>
            <a:r>
              <a:rPr lang="en-US" dirty="0" err="1"/>
              <a:t>fl</a:t>
            </a:r>
            <a:r>
              <a:rPr lang="en-US" dirty="0"/>
              <a:t> *</a:t>
            </a:r>
          </a:p>
          <a:p>
            <a:endParaRPr lang="en-US" dirty="0"/>
          </a:p>
          <a:p>
            <a:r>
              <a:rPr lang="en-US" dirty="0"/>
              <a:t>Find-</a:t>
            </a:r>
            <a:r>
              <a:rPr lang="en-US" dirty="0" err="1"/>
              <a:t>MgGraphCommand</a:t>
            </a:r>
            <a:r>
              <a:rPr lang="en-US" dirty="0"/>
              <a:t> -Command New-</a:t>
            </a:r>
            <a:r>
              <a:rPr lang="en-US" dirty="0" err="1"/>
              <a:t>MgDeviceManagementDeviceConfiguration</a:t>
            </a:r>
            <a:r>
              <a:rPr lang="en-US" dirty="0"/>
              <a:t> | </a:t>
            </a:r>
            <a:r>
              <a:rPr lang="en-US" dirty="0" err="1"/>
              <a:t>fl</a:t>
            </a:r>
            <a:r>
              <a:rPr lang="en-US" dirty="0"/>
              <a:t> *</a:t>
            </a:r>
          </a:p>
          <a:p>
            <a:endParaRPr lang="en-US" dirty="0"/>
          </a:p>
          <a:p>
            <a:r>
              <a:rPr lang="en-US" dirty="0"/>
              <a:t>Highlight the URI endpoint, Permissions, and URL (some beta commands don’t have this)</a:t>
            </a:r>
          </a:p>
          <a:p>
            <a:endParaRPr lang="en-US" dirty="0"/>
          </a:p>
          <a:p>
            <a:r>
              <a:rPr lang="en-US" dirty="0"/>
              <a:t>Find-</a:t>
            </a:r>
            <a:r>
              <a:rPr lang="en-US" dirty="0" err="1"/>
              <a:t>MgGraphPermission</a:t>
            </a:r>
            <a:r>
              <a:rPr lang="en-US" dirty="0"/>
              <a:t> -</a:t>
            </a:r>
            <a:r>
              <a:rPr lang="en-US" dirty="0" err="1"/>
              <a:t>SearchString</a:t>
            </a:r>
            <a:r>
              <a:rPr lang="en-US" dirty="0"/>
              <a:t> "Device"</a:t>
            </a:r>
          </a:p>
          <a:p>
            <a:endParaRPr lang="en-US" dirty="0"/>
          </a:p>
          <a:p>
            <a:r>
              <a:rPr lang="en-US" dirty="0"/>
              <a:t>Remove-MgBetaIdentityAuthenticationEventFlowAsOnGraphAPretributeCollectionExternalUserSelfServiceSignUpAttributeIdentityUserFlowAttributeByRef</a:t>
            </a:r>
          </a:p>
        </p:txBody>
      </p:sp>
      <p:sp>
        <p:nvSpPr>
          <p:cNvPr id="4" name="Slide Number Placeholder 3"/>
          <p:cNvSpPr>
            <a:spLocks noGrp="1"/>
          </p:cNvSpPr>
          <p:nvPr>
            <p:ph type="sldNum" sz="quarter" idx="5"/>
          </p:nvPr>
        </p:nvSpPr>
        <p:spPr/>
        <p:txBody>
          <a:bodyPr/>
          <a:lstStyle/>
          <a:p>
            <a:fld id="{F1DAF4C4-BAB7-4151-82DD-5D3A4EB522E5}" type="slidenum">
              <a:rPr lang="en-US" smtClean="0"/>
              <a:t>9</a:t>
            </a:fld>
            <a:endParaRPr lang="en-US"/>
          </a:p>
        </p:txBody>
      </p:sp>
    </p:spTree>
    <p:extLst>
      <p:ext uri="{BB962C8B-B14F-4D97-AF65-F5344CB8AC3E}">
        <p14:creationId xmlns:p14="http://schemas.microsoft.com/office/powerpoint/2010/main" val="746139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microsoft.com/office/2007/relationships/hdphoto" Target="../media/hdphoto6.wdp"/><Relationship Id="rId7" Type="http://schemas.microsoft.com/office/2007/relationships/hdphoto" Target="../media/hdphoto7.wdp"/><Relationship Id="rId12" Type="http://schemas.openxmlformats.org/officeDocument/2006/relationships/image" Target="../media/image23.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svg"/><Relationship Id="rId14"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microsoft.com/office/2007/relationships/hdphoto" Target="../media/hdphoto6.wdp"/><Relationship Id="rId7" Type="http://schemas.microsoft.com/office/2007/relationships/hdphoto" Target="../media/hdphoto7.wdp"/><Relationship Id="rId12" Type="http://schemas.openxmlformats.org/officeDocument/2006/relationships/image" Target="../media/image23.svg"/><Relationship Id="rId2" Type="http://schemas.openxmlformats.org/officeDocument/2006/relationships/image" Target="../media/image15.png"/><Relationship Id="rId16"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svg"/><Relationship Id="rId1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3891636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484621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011704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3293012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ave the Datea">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userDrawn="1"/>
        </p:nvPicPr>
        <p:blipFill>
          <a:blip r:embed="rId4"/>
          <a:stretch>
            <a:fillRect/>
          </a:stretch>
        </p:blipFill>
        <p:spPr>
          <a:xfrm>
            <a:off x="886572" y="1732821"/>
            <a:ext cx="3017520" cy="3026207"/>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userDrawn="1"/>
        </p:nvSpPr>
        <p:spPr>
          <a:xfrm>
            <a:off x="933812" y="5028677"/>
            <a:ext cx="2923040" cy="461665"/>
          </a:xfrm>
          <a:prstGeom prst="rect">
            <a:avLst/>
          </a:prstGeom>
          <a:noFill/>
        </p:spPr>
        <p:txBody>
          <a:bodyPr wrap="square" rtlCol="0">
            <a:spAutoFit/>
          </a:bodyPr>
          <a:lstStyle/>
          <a:p>
            <a:pPr algn="ctr"/>
            <a:r>
              <a:rPr lang="en-US" sz="2400" b="1" dirty="0">
                <a:solidFill>
                  <a:schemeClr val="bg1"/>
                </a:solidFill>
              </a:rPr>
              <a:t>May 4-8, 2025</a:t>
            </a:r>
          </a:p>
        </p:txBody>
      </p:sp>
      <p:sp>
        <p:nvSpPr>
          <p:cNvPr id="5" name="TextBox 4">
            <a:extLst>
              <a:ext uri="{FF2B5EF4-FFF2-40B4-BE49-F238E27FC236}">
                <a16:creationId xmlns:a16="http://schemas.microsoft.com/office/drawing/2014/main" id="{E8F11CDB-CD01-841A-69AB-B3D3A5872802}"/>
              </a:ext>
            </a:extLst>
          </p:cNvPr>
          <p:cNvSpPr txBox="1"/>
          <p:nvPr userDrawn="1"/>
        </p:nvSpPr>
        <p:spPr>
          <a:xfrm>
            <a:off x="4867710" y="5028677"/>
            <a:ext cx="2911855" cy="461665"/>
          </a:xfrm>
          <a:prstGeom prst="rect">
            <a:avLst/>
          </a:prstGeom>
          <a:noFill/>
        </p:spPr>
        <p:txBody>
          <a:bodyPr wrap="square" rtlCol="0">
            <a:spAutoFit/>
          </a:bodyPr>
          <a:lstStyle/>
          <a:p>
            <a:pPr algn="ctr"/>
            <a:r>
              <a:rPr lang="en-US" sz="2400" b="1" dirty="0">
                <a:solidFill>
                  <a:schemeClr val="bg1"/>
                </a:solidFill>
              </a:rPr>
              <a:t>Oct 12-15, 2025</a:t>
            </a:r>
          </a:p>
        </p:txBody>
      </p:sp>
      <p:sp>
        <p:nvSpPr>
          <p:cNvPr id="6" name="Rectangle 5">
            <a:extLst>
              <a:ext uri="{FF2B5EF4-FFF2-40B4-BE49-F238E27FC236}">
                <a16:creationId xmlns:a16="http://schemas.microsoft.com/office/drawing/2014/main" id="{D5699D8C-C70E-FE1E-2A0F-D2D47884EE8D}"/>
              </a:ext>
            </a:extLst>
          </p:cNvPr>
          <p:cNvSpPr/>
          <p:nvPr userDrawn="1"/>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7" name="Picture 6" descr="A black guitar with red text&#10;&#10;Description automatically generated">
            <a:extLst>
              <a:ext uri="{FF2B5EF4-FFF2-40B4-BE49-F238E27FC236}">
                <a16:creationId xmlns:a16="http://schemas.microsoft.com/office/drawing/2014/main" id="{A385E830-4315-73B7-85D1-C231B90BE2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14878" y="1647477"/>
            <a:ext cx="3017520" cy="3017520"/>
          </a:xfrm>
          <a:prstGeom prst="rect">
            <a:avLst/>
          </a:prstGeom>
        </p:spPr>
      </p:pic>
      <p:pic>
        <p:nvPicPr>
          <p:cNvPr id="9" name="Picture 8" descr="Logo&#10;&#10;Description automatically generated">
            <a:extLst>
              <a:ext uri="{FF2B5EF4-FFF2-40B4-BE49-F238E27FC236}">
                <a16:creationId xmlns:a16="http://schemas.microsoft.com/office/drawing/2014/main" id="{0DEA6910-7BAD-80DF-1C2A-2882CBE659EF}"/>
              </a:ext>
            </a:extLst>
          </p:cNvPr>
          <p:cNvPicPr>
            <a:picLocks noChangeAspect="1"/>
          </p:cNvPicPr>
          <p:nvPr userDrawn="1"/>
        </p:nvPicPr>
        <p:blipFill>
          <a:blip r:embed="rId4"/>
          <a:stretch>
            <a:fillRect/>
          </a:stretch>
        </p:blipFill>
        <p:spPr>
          <a:xfrm>
            <a:off x="8743184" y="1690149"/>
            <a:ext cx="3017520" cy="3026207"/>
          </a:xfrm>
          <a:prstGeom prst="rect">
            <a:avLst/>
          </a:prstGeom>
        </p:spPr>
      </p:pic>
      <p:sp>
        <p:nvSpPr>
          <p:cNvPr id="10" name="TextBox 9">
            <a:extLst>
              <a:ext uri="{FF2B5EF4-FFF2-40B4-BE49-F238E27FC236}">
                <a16:creationId xmlns:a16="http://schemas.microsoft.com/office/drawing/2014/main" id="{1FDD178A-C602-DC24-ABD8-CF739D41D7CF}"/>
              </a:ext>
            </a:extLst>
          </p:cNvPr>
          <p:cNvSpPr txBox="1"/>
          <p:nvPr userDrawn="1"/>
        </p:nvSpPr>
        <p:spPr>
          <a:xfrm>
            <a:off x="8790423" y="4975370"/>
            <a:ext cx="2911855" cy="461665"/>
          </a:xfrm>
          <a:prstGeom prst="rect">
            <a:avLst/>
          </a:prstGeom>
          <a:noFill/>
        </p:spPr>
        <p:txBody>
          <a:bodyPr wrap="square" rtlCol="0">
            <a:spAutoFit/>
          </a:bodyPr>
          <a:lstStyle/>
          <a:p>
            <a:pPr algn="ctr"/>
            <a:r>
              <a:rPr lang="en-US" sz="2400" b="1" dirty="0">
                <a:solidFill>
                  <a:schemeClr val="bg1"/>
                </a:solidFill>
              </a:rPr>
              <a:t>May 3-7, 2026</a:t>
            </a:r>
          </a:p>
        </p:txBody>
      </p:sp>
    </p:spTree>
    <p:extLst>
      <p:ext uri="{BB962C8B-B14F-4D97-AF65-F5344CB8AC3E}">
        <p14:creationId xmlns:p14="http://schemas.microsoft.com/office/powerpoint/2010/main" val="112659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p:bg>
      <p:bgPr>
        <a:blipFill dpi="0" rotWithShape="1">
          <a:blip r:embed="rId2">
            <a:extLst>
              <a:ext uri="{BEBA8EAE-BF5A-486C-A8C5-ECC9F3942E4B}">
                <a14:imgProps xmlns:a14="http://schemas.microsoft.com/office/drawing/2010/main">
                  <a14:imgLayer r:embed="rId3">
                    <a14:imgEffect>
                      <a14:brightnessContrast bright="-4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userDrawn="1"/>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1756" y="258423"/>
            <a:ext cx="1371600" cy="996419"/>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3661" y="3205196"/>
            <a:ext cx="1609370" cy="461354"/>
          </a:xfrm>
          <a:prstGeom prst="rect">
            <a:avLst/>
          </a:prstGeom>
        </p:spPr>
      </p:pic>
      <p:pic>
        <p:nvPicPr>
          <p:cNvPr id="14" name="Picture 13" descr="A red and black logo&#10;&#10;Description automatically generated">
            <a:extLst>
              <a:ext uri="{FF2B5EF4-FFF2-40B4-BE49-F238E27FC236}">
                <a16:creationId xmlns:a16="http://schemas.microsoft.com/office/drawing/2014/main" id="{7F65B9D5-9E0B-4C4A-8432-1263C4BA5395}"/>
              </a:ext>
            </a:extLst>
          </p:cNvPr>
          <p:cNvPicPr>
            <a:picLocks noChangeAspect="1"/>
          </p:cNvPicPr>
          <p:nvPr userDrawn="1"/>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8728364" y="1884300"/>
            <a:ext cx="3463636" cy="1981200"/>
          </a:xfrm>
          <a:prstGeom prst="rect">
            <a:avLst/>
          </a:prstGeom>
        </p:spPr>
      </p:pic>
      <p:pic>
        <p:nvPicPr>
          <p:cNvPr id="16" name="Graphic 15">
            <a:extLst>
              <a:ext uri="{FF2B5EF4-FFF2-40B4-BE49-F238E27FC236}">
                <a16:creationId xmlns:a16="http://schemas.microsoft.com/office/drawing/2014/main" id="{65475E93-1AC1-3472-50E2-B3FDEE8628E1}"/>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0949" y="2440778"/>
            <a:ext cx="1371600" cy="342900"/>
          </a:xfrm>
          <a:prstGeom prst="rect">
            <a:avLst/>
          </a:prstGeom>
        </p:spPr>
      </p:pic>
      <p:pic>
        <p:nvPicPr>
          <p:cNvPr id="3" name="Picture 2" descr="A black and white logo&#10;&#10;Description automatically generated">
            <a:extLst>
              <a:ext uri="{FF2B5EF4-FFF2-40B4-BE49-F238E27FC236}">
                <a16:creationId xmlns:a16="http://schemas.microsoft.com/office/drawing/2014/main" id="{82AF8DC3-2699-6F34-F848-AD429C56B3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51469" y="4928686"/>
            <a:ext cx="1153755" cy="461354"/>
          </a:xfrm>
          <a:prstGeom prst="rect">
            <a:avLst/>
          </a:prstGeom>
        </p:spPr>
      </p:pic>
      <p:pic>
        <p:nvPicPr>
          <p:cNvPr id="4" name="Graphic 3">
            <a:extLst>
              <a:ext uri="{FF2B5EF4-FFF2-40B4-BE49-F238E27FC236}">
                <a16:creationId xmlns:a16="http://schemas.microsoft.com/office/drawing/2014/main" id="{0E99AB9D-872A-4701-52B7-9584BCABA75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51469" y="4088068"/>
            <a:ext cx="952500" cy="419100"/>
          </a:xfrm>
          <a:prstGeom prst="rect">
            <a:avLst/>
          </a:prstGeom>
        </p:spPr>
      </p:pic>
      <p:pic>
        <p:nvPicPr>
          <p:cNvPr id="8" name="Picture 7" descr="A black and white logo&#10;&#10;Description automatically generated">
            <a:extLst>
              <a:ext uri="{FF2B5EF4-FFF2-40B4-BE49-F238E27FC236}">
                <a16:creationId xmlns:a16="http://schemas.microsoft.com/office/drawing/2014/main" id="{0DCEF88E-23B1-F13E-2EE7-CB0E6790D2B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91756" y="5811559"/>
            <a:ext cx="1329987" cy="788018"/>
          </a:xfrm>
          <a:prstGeom prst="rect">
            <a:avLst/>
          </a:prstGeom>
        </p:spPr>
      </p:pic>
      <p:pic>
        <p:nvPicPr>
          <p:cNvPr id="5" name="Picture 4" descr="A white and blue letters on a black background&#10;&#10;Description automatically generated">
            <a:extLst>
              <a:ext uri="{FF2B5EF4-FFF2-40B4-BE49-F238E27FC236}">
                <a16:creationId xmlns:a16="http://schemas.microsoft.com/office/drawing/2014/main" id="{89DF252B-4FA2-1310-917A-B6CF08BE351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37846" y="1710650"/>
            <a:ext cx="1325510" cy="274320"/>
          </a:xfrm>
          <a:prstGeom prst="rect">
            <a:avLst/>
          </a:prstGeom>
        </p:spPr>
      </p:pic>
    </p:spTree>
    <p:extLst>
      <p:ext uri="{BB962C8B-B14F-4D97-AF65-F5344CB8AC3E}">
        <p14:creationId xmlns:p14="http://schemas.microsoft.com/office/powerpoint/2010/main" val="3724865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AE575-8632-E685-4DC3-B385FD83A0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01F20D-7DDC-91C1-1CEB-4FF7BA5EB9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A6EB9E-D199-3E60-5BFE-D5B0A7347613}"/>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5" name="Footer Placeholder 4">
            <a:extLst>
              <a:ext uri="{FF2B5EF4-FFF2-40B4-BE49-F238E27FC236}">
                <a16:creationId xmlns:a16="http://schemas.microsoft.com/office/drawing/2014/main" id="{B4886129-21C6-1C1F-AC38-D66094991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C70B-758E-C904-9344-41421CDF83AF}"/>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0920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52552-0C7D-2E17-155A-EAA4FD62B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7EA2C1-FBBD-8DC8-6B66-3ABE104FE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34A1C-ED75-4DE4-70EB-CF8EB59E7EE3}"/>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5" name="Footer Placeholder 4">
            <a:extLst>
              <a:ext uri="{FF2B5EF4-FFF2-40B4-BE49-F238E27FC236}">
                <a16:creationId xmlns:a16="http://schemas.microsoft.com/office/drawing/2014/main" id="{32437230-F7DF-C8AD-772E-848F0F1CE8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90BF86-7396-050F-4E4C-172859874E94}"/>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838160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1D9B-C1C1-58D9-76F1-EB02298E40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6B27CE-3FAC-100F-76D3-B859223915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E07BA-86B0-2545-8C5F-F4058C1FD234}"/>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5" name="Footer Placeholder 4">
            <a:extLst>
              <a:ext uri="{FF2B5EF4-FFF2-40B4-BE49-F238E27FC236}">
                <a16:creationId xmlns:a16="http://schemas.microsoft.com/office/drawing/2014/main" id="{3C98B200-4808-EF91-D9AE-009C8E64EB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26371-1043-D320-29C8-7046EBC78248}"/>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446948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73D9-6D7F-730D-1A69-35806EF23C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11920-1DE1-2131-BB0C-4B61A1D7C9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EFBB5C-E0C1-32E8-B5F5-9B6E6040C4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F6BBB1-3009-E4F0-6CFB-F6EC72728D6C}"/>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6" name="Footer Placeholder 5">
            <a:extLst>
              <a:ext uri="{FF2B5EF4-FFF2-40B4-BE49-F238E27FC236}">
                <a16:creationId xmlns:a16="http://schemas.microsoft.com/office/drawing/2014/main" id="{0B56C715-AA54-1D84-7557-1E0F425D5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40B6D-2746-B42A-25EF-F56183A1F920}"/>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1248913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1623-9CF7-9B1C-7700-95AA854681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44E67A-C462-FF88-3F67-BE72FB67F2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4737A2-A91E-8034-F33B-3D19620F84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D4474C-DA15-E875-99F1-D8E490EB84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783AAE-BE79-A7ED-84FD-86E6196FB8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0330CB-5C02-2D23-2D30-7FF7AA9CBA89}"/>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8" name="Footer Placeholder 7">
            <a:extLst>
              <a:ext uri="{FF2B5EF4-FFF2-40B4-BE49-F238E27FC236}">
                <a16:creationId xmlns:a16="http://schemas.microsoft.com/office/drawing/2014/main" id="{8B45881E-AE9A-1D15-8E2B-C84CADA63E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A57A73-8841-3C1B-49E4-FB652C769BCA}"/>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855590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s">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userDrawn="1"/>
        </p:nvPicPr>
        <p:blipFill>
          <a:blip r:embed="rId4">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5">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userDrawn="1"/>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userDrawn="1"/>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2538939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8C7D-B5F1-6001-9DAB-B7C970BD39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2E9A28-FCF1-DEB9-FE51-666A49421A78}"/>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4" name="Footer Placeholder 3">
            <a:extLst>
              <a:ext uri="{FF2B5EF4-FFF2-40B4-BE49-F238E27FC236}">
                <a16:creationId xmlns:a16="http://schemas.microsoft.com/office/drawing/2014/main" id="{E5052CD3-C207-DD78-1B0E-F11B135EDD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71A037-E56B-092A-0A71-6DD2AA7F90E9}"/>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857103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45523E-B6CE-1A5C-7C9F-A083C3EB422A}"/>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3" name="Footer Placeholder 2">
            <a:extLst>
              <a:ext uri="{FF2B5EF4-FFF2-40B4-BE49-F238E27FC236}">
                <a16:creationId xmlns:a16="http://schemas.microsoft.com/office/drawing/2014/main" id="{0F110293-032F-828E-5436-2499C88FD4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E1EDF3-2339-EAC9-898D-B2E6FB3558F8}"/>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04342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DF537-983F-C6E7-21F7-2111A8FBA1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1FC4A5-ADDB-DB35-7852-DC84C3BC66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E44AA0-8EDE-5010-E777-457895281E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14A004-EADB-2490-1956-F53F6A7ABF06}"/>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6" name="Footer Placeholder 5">
            <a:extLst>
              <a:ext uri="{FF2B5EF4-FFF2-40B4-BE49-F238E27FC236}">
                <a16:creationId xmlns:a16="http://schemas.microsoft.com/office/drawing/2014/main" id="{7BE7301A-374D-0F03-DAF6-CF6E5D86BD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B5B75-4241-9AAD-16B3-763295274F88}"/>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837855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6DEF-BA3D-515C-2D97-23F73C4A02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C7CCB8-E75E-84BD-4D59-CDF239D760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9973FC-DC6B-2563-7FFB-260FEB455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BD133B-9218-72E7-01B4-B8C5EE1D3F0A}"/>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6" name="Footer Placeholder 5">
            <a:extLst>
              <a:ext uri="{FF2B5EF4-FFF2-40B4-BE49-F238E27FC236}">
                <a16:creationId xmlns:a16="http://schemas.microsoft.com/office/drawing/2014/main" id="{043BD69A-54BF-FEC4-E85D-E89245360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78D818-3B0B-AF9C-7F9B-63EE831C8071}"/>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42453221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F7EB-A9EE-AAE1-FA26-6A249A66F1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3F506C-570C-B280-6157-BC8E62778A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EF55C-32AF-6FAB-1DA9-2EA1A279F34F}"/>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5" name="Footer Placeholder 4">
            <a:extLst>
              <a:ext uri="{FF2B5EF4-FFF2-40B4-BE49-F238E27FC236}">
                <a16:creationId xmlns:a16="http://schemas.microsoft.com/office/drawing/2014/main" id="{791F8B3F-2967-F6A2-A0DC-806BC1AC7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0823D-241C-2A3F-0C17-40667078554B}"/>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751702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EBE8B-FEDF-6597-6A8A-6073F75B5C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26EE53-CAE9-15D9-B28E-555B0F96AC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C8794F-AFD6-C2BE-7929-9D98E8C3B9C1}"/>
              </a:ext>
            </a:extLst>
          </p:cNvPr>
          <p:cNvSpPr>
            <a:spLocks noGrp="1"/>
          </p:cNvSpPr>
          <p:nvPr>
            <p:ph type="dt" sz="half" idx="10"/>
          </p:nvPr>
        </p:nvSpPr>
        <p:spPr/>
        <p:txBody>
          <a:bodyPr/>
          <a:lstStyle/>
          <a:p>
            <a:fld id="{8FF31536-72EB-4FA8-A12A-E990662F4877}" type="datetimeFigureOut">
              <a:rPr lang="en-US" smtClean="0"/>
              <a:t>10/23/2024</a:t>
            </a:fld>
            <a:endParaRPr lang="en-US"/>
          </a:p>
        </p:txBody>
      </p:sp>
      <p:sp>
        <p:nvSpPr>
          <p:cNvPr id="5" name="Footer Placeholder 4">
            <a:extLst>
              <a:ext uri="{FF2B5EF4-FFF2-40B4-BE49-F238E27FC236}">
                <a16:creationId xmlns:a16="http://schemas.microsoft.com/office/drawing/2014/main" id="{AF421AF2-DDC1-2698-44F4-595CA5235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DD70B-D36A-BBD6-C3F7-C4E66FDCB66B}"/>
              </a:ext>
            </a:extLst>
          </p:cNvPr>
          <p:cNvSpPr>
            <a:spLocks noGrp="1"/>
          </p:cNvSpPr>
          <p:nvPr>
            <p:ph type="sldNum" sz="quarter" idx="12"/>
          </p:nvPr>
        </p:nvSpPr>
        <p:spPr/>
        <p:txBody>
          <a:bodyPr/>
          <a:lstStyle/>
          <a:p>
            <a:fld id="{29533335-5564-4A09-B1C4-F7FB3AF483FB}" type="slidenum">
              <a:rPr lang="en-US" smtClean="0"/>
              <a:t>‹#›</a:t>
            </a:fld>
            <a:endParaRPr lang="en-US"/>
          </a:p>
        </p:txBody>
      </p:sp>
    </p:spTree>
    <p:extLst>
      <p:ext uri="{BB962C8B-B14F-4D97-AF65-F5344CB8AC3E}">
        <p14:creationId xmlns:p14="http://schemas.microsoft.com/office/powerpoint/2010/main" val="25806436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B2AB-1AF2-C3EC-A0DA-7900482B4860}"/>
              </a:ext>
            </a:extLst>
          </p:cNvPr>
          <p:cNvSpPr>
            <a:spLocks noGrp="1"/>
          </p:cNvSpPr>
          <p:nvPr>
            <p:ph type="ctrTitle"/>
          </p:nvPr>
        </p:nvSpPr>
        <p:spPr>
          <a:xfrm>
            <a:off x="1524000" y="3682"/>
            <a:ext cx="9144000" cy="2306637"/>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AC045E-7E31-838B-3E84-BF7CAB2CBCDF}"/>
              </a:ext>
            </a:extLst>
          </p:cNvPr>
          <p:cNvSpPr>
            <a:spLocks noGrp="1"/>
          </p:cNvSpPr>
          <p:nvPr>
            <p:ph type="subTitle" idx="1"/>
          </p:nvPr>
        </p:nvSpPr>
        <p:spPr>
          <a:xfrm>
            <a:off x="1524000" y="2490281"/>
            <a:ext cx="9144000" cy="14202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descr="MMS Logo">
            <a:extLst>
              <a:ext uri="{FF2B5EF4-FFF2-40B4-BE49-F238E27FC236}">
                <a16:creationId xmlns:a16="http://schemas.microsoft.com/office/drawing/2014/main" id="{0E09F665-1CDC-0B16-708D-E8AD544B3FBE}"/>
              </a:ext>
            </a:extLst>
          </p:cNvPr>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97437" y="0"/>
            <a:ext cx="2394563" cy="1371600"/>
          </a:xfrm>
          <a:prstGeom prst="rect">
            <a:avLst/>
          </a:prstGeom>
        </p:spPr>
      </p:pic>
      <p:pic>
        <p:nvPicPr>
          <p:cNvPr id="14" name="Graphic 13">
            <a:extLst>
              <a:ext uri="{FF2B5EF4-FFF2-40B4-BE49-F238E27FC236}">
                <a16:creationId xmlns:a16="http://schemas.microsoft.com/office/drawing/2014/main" id="{C1C6F0CE-A001-978A-D698-EB6C97BB9B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2310319"/>
            <a:ext cx="12192000" cy="734379"/>
          </a:xfrm>
          <a:prstGeom prst="rect">
            <a:avLst/>
          </a:prstGeom>
        </p:spPr>
      </p:pic>
    </p:spTree>
    <p:extLst>
      <p:ext uri="{BB962C8B-B14F-4D97-AF65-F5344CB8AC3E}">
        <p14:creationId xmlns:p14="http://schemas.microsoft.com/office/powerpoint/2010/main" val="37998015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akers">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3" name="Picture 12" descr="A blue light in the dark&#10;&#10;Description automatically generated with low confidence">
            <a:extLst>
              <a:ext uri="{FF2B5EF4-FFF2-40B4-BE49-F238E27FC236}">
                <a16:creationId xmlns:a16="http://schemas.microsoft.com/office/drawing/2014/main" id="{E490237C-99B3-4664-7462-6C4BF3FC7320}"/>
              </a:ext>
            </a:extLst>
          </p:cNvPr>
          <p:cNvPicPr>
            <a:picLocks noChangeAspect="1"/>
          </p:cNvPicPr>
          <p:nvPr userDrawn="1"/>
        </p:nvPicPr>
        <p:blipFill>
          <a:blip r:embed="rId4">
            <a:alphaModFix amt="25000"/>
            <a:extLst>
              <a:ext uri="{28A0092B-C50C-407E-A947-70E740481C1C}">
                <a14:useLocalDpi xmlns:a14="http://schemas.microsoft.com/office/drawing/2010/main" val="0"/>
              </a:ext>
            </a:extLst>
          </a:blip>
          <a:stretch>
            <a:fillRect/>
          </a:stretch>
        </p:blipFill>
        <p:spPr>
          <a:xfrm>
            <a:off x="0" y="1252627"/>
            <a:ext cx="12192000" cy="5612369"/>
          </a:xfrm>
          <a:prstGeom prst="rect">
            <a:avLst/>
          </a:prstGeom>
        </p:spPr>
      </p:pic>
      <p:pic>
        <p:nvPicPr>
          <p:cNvPr id="6" name="Picture 5" descr="MMS Logo">
            <a:extLst>
              <a:ext uri="{FF2B5EF4-FFF2-40B4-BE49-F238E27FC236}">
                <a16:creationId xmlns:a16="http://schemas.microsoft.com/office/drawing/2014/main" id="{58B90811-A51E-65F2-5CD6-98D6CF98110B}"/>
              </a:ext>
            </a:extLst>
          </p:cNvPr>
          <p:cNvPicPr>
            <a:picLocks noChangeAspect="1"/>
          </p:cNvPicPr>
          <p:nvPr userDrawn="1"/>
        </p:nvPicPr>
        <p:blipFill>
          <a:blip r:embed="rId5">
            <a:alphaModFix amt="2000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
        <p:nvSpPr>
          <p:cNvPr id="5" name="Picture Placeholder 4">
            <a:extLst>
              <a:ext uri="{FF2B5EF4-FFF2-40B4-BE49-F238E27FC236}">
                <a16:creationId xmlns:a16="http://schemas.microsoft.com/office/drawing/2014/main" id="{D0F2FDBB-FB45-8FD2-5F71-DB342D59755E}"/>
              </a:ext>
            </a:extLst>
          </p:cNvPr>
          <p:cNvSpPr>
            <a:spLocks noGrp="1"/>
          </p:cNvSpPr>
          <p:nvPr>
            <p:ph type="pic" sz="quarter" idx="10"/>
          </p:nvPr>
        </p:nvSpPr>
        <p:spPr>
          <a:xfrm>
            <a:off x="2396859" y="1581880"/>
            <a:ext cx="2703513" cy="2538413"/>
          </a:xfrm>
        </p:spPr>
        <p:txBody>
          <a:bodyPr/>
          <a:lstStyle/>
          <a:p>
            <a:r>
              <a:rPr lang="en-US"/>
              <a:t>Click icon to add picture</a:t>
            </a:r>
          </a:p>
        </p:txBody>
      </p:sp>
      <p:sp>
        <p:nvSpPr>
          <p:cNvPr id="8" name="Picture Placeholder 4">
            <a:extLst>
              <a:ext uri="{FF2B5EF4-FFF2-40B4-BE49-F238E27FC236}">
                <a16:creationId xmlns:a16="http://schemas.microsoft.com/office/drawing/2014/main" id="{B765F7A9-F279-484D-0F3B-4BB46B514D6C}"/>
              </a:ext>
            </a:extLst>
          </p:cNvPr>
          <p:cNvSpPr>
            <a:spLocks noGrp="1"/>
          </p:cNvSpPr>
          <p:nvPr>
            <p:ph type="pic" sz="quarter" idx="11"/>
          </p:nvPr>
        </p:nvSpPr>
        <p:spPr>
          <a:xfrm>
            <a:off x="7114594" y="1579653"/>
            <a:ext cx="2703513" cy="2538413"/>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5F6FE98B-7FAF-CBE0-DE78-7629C4DAC585}"/>
              </a:ext>
            </a:extLst>
          </p:cNvPr>
          <p:cNvSpPr/>
          <p:nvPr userDrawn="1"/>
        </p:nvSpPr>
        <p:spPr>
          <a:xfrm>
            <a:off x="4293904" y="195263"/>
            <a:ext cx="360419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Speakers</a:t>
            </a:r>
          </a:p>
        </p:txBody>
      </p:sp>
      <p:pic>
        <p:nvPicPr>
          <p:cNvPr id="11" name="Graphic 10" descr="Radio microphone with solid fill">
            <a:extLst>
              <a:ext uri="{FF2B5EF4-FFF2-40B4-BE49-F238E27FC236}">
                <a16:creationId xmlns:a16="http://schemas.microsoft.com/office/drawing/2014/main" id="{081F717A-90EF-F96A-D83B-54E6307A315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59804" y="338227"/>
            <a:ext cx="914400" cy="914400"/>
          </a:xfrm>
          <a:prstGeom prst="rect">
            <a:avLst/>
          </a:prstGeom>
        </p:spPr>
      </p:pic>
      <p:sp>
        <p:nvSpPr>
          <p:cNvPr id="17" name="Text Placeholder 16">
            <a:extLst>
              <a:ext uri="{FF2B5EF4-FFF2-40B4-BE49-F238E27FC236}">
                <a16:creationId xmlns:a16="http://schemas.microsoft.com/office/drawing/2014/main" id="{2E8946D3-04F0-0641-9424-10E785AD7371}"/>
              </a:ext>
            </a:extLst>
          </p:cNvPr>
          <p:cNvSpPr>
            <a:spLocks noGrp="1"/>
          </p:cNvSpPr>
          <p:nvPr>
            <p:ph type="body" sz="quarter" idx="12" hasCustomPrompt="1"/>
          </p:nvPr>
        </p:nvSpPr>
        <p:spPr>
          <a:xfrm>
            <a:off x="1439693"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Name</a:t>
            </a:r>
          </a:p>
        </p:txBody>
      </p:sp>
      <p:sp>
        <p:nvSpPr>
          <p:cNvPr id="18" name="Text Placeholder 16">
            <a:extLst>
              <a:ext uri="{FF2B5EF4-FFF2-40B4-BE49-F238E27FC236}">
                <a16:creationId xmlns:a16="http://schemas.microsoft.com/office/drawing/2014/main" id="{4E852539-A3B0-BF16-FE8E-4CC8EFF8ACE6}"/>
              </a:ext>
            </a:extLst>
          </p:cNvPr>
          <p:cNvSpPr>
            <a:spLocks noGrp="1"/>
          </p:cNvSpPr>
          <p:nvPr>
            <p:ph type="body" sz="quarter" idx="13" hasCustomPrompt="1"/>
          </p:nvPr>
        </p:nvSpPr>
        <p:spPr>
          <a:xfrm>
            <a:off x="6168867" y="4206239"/>
            <a:ext cx="4572000" cy="457200"/>
          </a:xfrm>
        </p:spPr>
        <p:txBody>
          <a:bodyPr/>
          <a:lstStyle>
            <a:lvl1pPr marL="0" indent="0" algn="ctr">
              <a:buFontTx/>
              <a:buNone/>
              <a:defRPr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Name</a:t>
            </a:r>
          </a:p>
        </p:txBody>
      </p:sp>
      <p:sp>
        <p:nvSpPr>
          <p:cNvPr id="19" name="Text Placeholder 16">
            <a:extLst>
              <a:ext uri="{FF2B5EF4-FFF2-40B4-BE49-F238E27FC236}">
                <a16:creationId xmlns:a16="http://schemas.microsoft.com/office/drawing/2014/main" id="{F8B8F0D3-A682-04D8-7E0B-F26D56163FA4}"/>
              </a:ext>
            </a:extLst>
          </p:cNvPr>
          <p:cNvSpPr>
            <a:spLocks noGrp="1"/>
          </p:cNvSpPr>
          <p:nvPr>
            <p:ph type="body" sz="quarter" idx="14" hasCustomPrompt="1"/>
          </p:nvPr>
        </p:nvSpPr>
        <p:spPr>
          <a:xfrm>
            <a:off x="1439693" y="5303520"/>
            <a:ext cx="4572000" cy="9144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contact info</a:t>
            </a:r>
          </a:p>
        </p:txBody>
      </p:sp>
      <p:sp>
        <p:nvSpPr>
          <p:cNvPr id="20" name="Text Placeholder 16">
            <a:extLst>
              <a:ext uri="{FF2B5EF4-FFF2-40B4-BE49-F238E27FC236}">
                <a16:creationId xmlns:a16="http://schemas.microsoft.com/office/drawing/2014/main" id="{A3D27F1E-071E-F20C-9FA4-6FF3260A1116}"/>
              </a:ext>
            </a:extLst>
          </p:cNvPr>
          <p:cNvSpPr>
            <a:spLocks noGrp="1"/>
          </p:cNvSpPr>
          <p:nvPr>
            <p:ph type="body" sz="quarter" idx="15" hasCustomPrompt="1"/>
          </p:nvPr>
        </p:nvSpPr>
        <p:spPr>
          <a:xfrm>
            <a:off x="6180307" y="5303520"/>
            <a:ext cx="4572000" cy="914400"/>
          </a:xfrm>
        </p:spPr>
        <p:txBody>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contact info</a:t>
            </a:r>
          </a:p>
        </p:txBody>
      </p:sp>
      <p:sp>
        <p:nvSpPr>
          <p:cNvPr id="21" name="Text Placeholder 16">
            <a:extLst>
              <a:ext uri="{FF2B5EF4-FFF2-40B4-BE49-F238E27FC236}">
                <a16:creationId xmlns:a16="http://schemas.microsoft.com/office/drawing/2014/main" id="{725C257A-1E0B-90CB-FDAB-F164B5FB84B2}"/>
              </a:ext>
            </a:extLst>
          </p:cNvPr>
          <p:cNvSpPr>
            <a:spLocks noGrp="1"/>
          </p:cNvSpPr>
          <p:nvPr>
            <p:ph type="body" sz="quarter" idx="16" hasCustomPrompt="1"/>
          </p:nvPr>
        </p:nvSpPr>
        <p:spPr>
          <a:xfrm>
            <a:off x="1439693"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1 info</a:t>
            </a:r>
          </a:p>
        </p:txBody>
      </p:sp>
      <p:sp>
        <p:nvSpPr>
          <p:cNvPr id="22" name="Text Placeholder 16">
            <a:extLst>
              <a:ext uri="{FF2B5EF4-FFF2-40B4-BE49-F238E27FC236}">
                <a16:creationId xmlns:a16="http://schemas.microsoft.com/office/drawing/2014/main" id="{F028274B-3D73-8DB7-57F5-8758A5761592}"/>
              </a:ext>
            </a:extLst>
          </p:cNvPr>
          <p:cNvSpPr>
            <a:spLocks noGrp="1"/>
          </p:cNvSpPr>
          <p:nvPr>
            <p:ph type="body" sz="quarter" idx="17" hasCustomPrompt="1"/>
          </p:nvPr>
        </p:nvSpPr>
        <p:spPr>
          <a:xfrm>
            <a:off x="6180350" y="4754880"/>
            <a:ext cx="4572000" cy="457200"/>
          </a:xfrm>
        </p:spPr>
        <p:txBody>
          <a:bodyPr>
            <a:normAutofit/>
          </a:bodyPr>
          <a:lstStyle>
            <a:lvl1pPr marL="0" indent="0" algn="ctr">
              <a:buFontTx/>
              <a:buNone/>
              <a:defRPr sz="2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Speaker 2 info</a:t>
            </a:r>
          </a:p>
        </p:txBody>
      </p:sp>
      <p:sp>
        <p:nvSpPr>
          <p:cNvPr id="23" name="Rectangle 22">
            <a:extLst>
              <a:ext uri="{FF2B5EF4-FFF2-40B4-BE49-F238E27FC236}">
                <a16:creationId xmlns:a16="http://schemas.microsoft.com/office/drawing/2014/main" id="{1E3E2B6C-976C-B840-C89F-B4F3065660F9}"/>
              </a:ext>
            </a:extLst>
          </p:cNvPr>
          <p:cNvSpPr/>
          <p:nvPr userDrawn="1"/>
        </p:nvSpPr>
        <p:spPr>
          <a:xfrm>
            <a:off x="2286669" y="6401767"/>
            <a:ext cx="7618661" cy="259381"/>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cap="none" spc="0" dirty="0">
                <a:ln w="0"/>
                <a:solidFill>
                  <a:schemeClr val="bg1"/>
                </a:solidFill>
                <a:effectLst>
                  <a:outerShdw blurRad="38100" dist="19050" dir="2700000" algn="tl" rotWithShape="0">
                    <a:schemeClr val="dk1">
                      <a:alpha val="40000"/>
                    </a:schemeClr>
                  </a:outerShdw>
                </a:effectLst>
              </a:rPr>
              <a:t>Can’t see our slides? Can’t hear? Need to repeat the question? Call us out!</a:t>
            </a:r>
          </a:p>
        </p:txBody>
      </p:sp>
    </p:spTree>
    <p:extLst>
      <p:ext uri="{BB962C8B-B14F-4D97-AF65-F5344CB8AC3E}">
        <p14:creationId xmlns:p14="http://schemas.microsoft.com/office/powerpoint/2010/main" val="2944861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317812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Graphic 3">
            <a:extLst>
              <a:ext uri="{FF2B5EF4-FFF2-40B4-BE49-F238E27FC236}">
                <a16:creationId xmlns:a16="http://schemas.microsoft.com/office/drawing/2014/main" id="{CD2AA9D5-D0D7-2443-1A04-539903013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graphicFrame>
        <p:nvGraphicFramePr>
          <p:cNvPr id="7" name="Table 6">
            <a:extLst>
              <a:ext uri="{FF2B5EF4-FFF2-40B4-BE49-F238E27FC236}">
                <a16:creationId xmlns:a16="http://schemas.microsoft.com/office/drawing/2014/main" id="{AE8258E8-D37B-98CD-CE40-F98A3688131D}"/>
              </a:ext>
            </a:extLst>
          </p:cNvPr>
          <p:cNvGraphicFramePr>
            <a:graphicFrameLocks noGrp="1"/>
          </p:cNvGraphicFramePr>
          <p:nvPr userDrawn="1">
            <p:extLst>
              <p:ext uri="{D42A27DB-BD31-4B8C-83A1-F6EECF244321}">
                <p14:modId xmlns:p14="http://schemas.microsoft.com/office/powerpoint/2010/main" val="2672531736"/>
              </p:ext>
            </p:extLst>
          </p:nvPr>
        </p:nvGraphicFramePr>
        <p:xfrm>
          <a:off x="2031999" y="4486927"/>
          <a:ext cx="8127999" cy="1483360"/>
        </p:xfrm>
        <a:graphic>
          <a:graphicData uri="http://schemas.openxmlformats.org/drawingml/2006/table">
            <a:tbl>
              <a:tblPr firstRow="1" bandRow="1">
                <a:tableStyleId>{18603FDC-E32A-4AB5-989C-0864C3EAD2B8}</a:tableStyleId>
              </a:tblPr>
              <a:tblGrid>
                <a:gridCol w="2709333">
                  <a:extLst>
                    <a:ext uri="{9D8B030D-6E8A-4147-A177-3AD203B41FA5}">
                      <a16:colId xmlns:a16="http://schemas.microsoft.com/office/drawing/2014/main" val="3255507916"/>
                    </a:ext>
                  </a:extLst>
                </a:gridCol>
                <a:gridCol w="2709333">
                  <a:extLst>
                    <a:ext uri="{9D8B030D-6E8A-4147-A177-3AD203B41FA5}">
                      <a16:colId xmlns:a16="http://schemas.microsoft.com/office/drawing/2014/main" val="2035744909"/>
                    </a:ext>
                  </a:extLst>
                </a:gridCol>
                <a:gridCol w="2709333">
                  <a:extLst>
                    <a:ext uri="{9D8B030D-6E8A-4147-A177-3AD203B41FA5}">
                      <a16:colId xmlns:a16="http://schemas.microsoft.com/office/drawing/2014/main" val="3556797963"/>
                    </a:ext>
                  </a:extLst>
                </a:gridCol>
              </a:tblGrid>
              <a:tr h="370840">
                <a:tc>
                  <a:txBody>
                    <a:bodyPr/>
                    <a:lstStyle/>
                    <a:p>
                      <a:r>
                        <a:rPr lang="en-US" dirty="0"/>
                        <a:t>My Data</a:t>
                      </a:r>
                    </a:p>
                  </a:txBody>
                  <a:tcPr/>
                </a:tc>
                <a:tc>
                  <a:txBody>
                    <a:bodyPr/>
                    <a:lstStyle/>
                    <a:p>
                      <a:pPr algn="ctr"/>
                      <a:r>
                        <a:rPr lang="en-US" dirty="0"/>
                        <a:t>Day</a:t>
                      </a:r>
                    </a:p>
                  </a:txBody>
                  <a:tcPr/>
                </a:tc>
                <a:tc>
                  <a:txBody>
                    <a:bodyPr/>
                    <a:lstStyle/>
                    <a:p>
                      <a:pPr algn="ctr"/>
                      <a:r>
                        <a:rPr lang="en-US" dirty="0"/>
                        <a:t>Week</a:t>
                      </a:r>
                    </a:p>
                  </a:txBody>
                  <a:tcPr/>
                </a:tc>
                <a:extLst>
                  <a:ext uri="{0D108BD9-81ED-4DB2-BD59-A6C34878D82A}">
                    <a16:rowId xmlns:a16="http://schemas.microsoft.com/office/drawing/2014/main" val="1189659519"/>
                  </a:ext>
                </a:extLst>
              </a:tr>
              <a:tr h="370840">
                <a:tc>
                  <a:txBody>
                    <a:bodyPr/>
                    <a:lstStyle/>
                    <a:p>
                      <a:r>
                        <a:rPr lang="en-US" dirty="0"/>
                        <a:t>123</a:t>
                      </a:r>
                    </a:p>
                  </a:txBody>
                  <a:tcPr/>
                </a:tc>
                <a:tc>
                  <a:txBody>
                    <a:bodyPr/>
                    <a:lstStyle/>
                    <a:p>
                      <a:pPr algn="ctr"/>
                      <a:r>
                        <a:rPr lang="en-US" dirty="0"/>
                        <a:t>3</a:t>
                      </a:r>
                    </a:p>
                  </a:txBody>
                  <a:tcPr/>
                </a:tc>
                <a:tc>
                  <a:txBody>
                    <a:bodyPr/>
                    <a:lstStyle/>
                    <a:p>
                      <a:pPr algn="ctr"/>
                      <a:r>
                        <a:rPr lang="en-US" dirty="0"/>
                        <a:t>M</a:t>
                      </a:r>
                    </a:p>
                  </a:txBody>
                  <a:tcPr/>
                </a:tc>
                <a:extLst>
                  <a:ext uri="{0D108BD9-81ED-4DB2-BD59-A6C34878D82A}">
                    <a16:rowId xmlns:a16="http://schemas.microsoft.com/office/drawing/2014/main" val="1318045289"/>
                  </a:ext>
                </a:extLst>
              </a:tr>
              <a:tr h="370840">
                <a:tc>
                  <a:txBody>
                    <a:bodyPr/>
                    <a:lstStyle/>
                    <a:p>
                      <a:r>
                        <a:rPr lang="en-US" dirty="0"/>
                        <a:t>456</a:t>
                      </a:r>
                    </a:p>
                  </a:txBody>
                  <a:tcPr/>
                </a:tc>
                <a:tc>
                  <a:txBody>
                    <a:bodyPr/>
                    <a:lstStyle/>
                    <a:p>
                      <a:pPr algn="ctr"/>
                      <a:r>
                        <a:rPr lang="en-US" dirty="0"/>
                        <a:t>5</a:t>
                      </a:r>
                    </a:p>
                  </a:txBody>
                  <a:tcPr/>
                </a:tc>
                <a:tc>
                  <a:txBody>
                    <a:bodyPr/>
                    <a:lstStyle/>
                    <a:p>
                      <a:pPr algn="ctr"/>
                      <a:r>
                        <a:rPr lang="en-US" dirty="0"/>
                        <a:t>W</a:t>
                      </a:r>
                    </a:p>
                  </a:txBody>
                  <a:tcPr/>
                </a:tc>
                <a:extLst>
                  <a:ext uri="{0D108BD9-81ED-4DB2-BD59-A6C34878D82A}">
                    <a16:rowId xmlns:a16="http://schemas.microsoft.com/office/drawing/2014/main" val="2426716284"/>
                  </a:ext>
                </a:extLst>
              </a:tr>
              <a:tr h="370840">
                <a:tc>
                  <a:txBody>
                    <a:bodyPr/>
                    <a:lstStyle/>
                    <a:p>
                      <a:r>
                        <a:rPr lang="en-US" dirty="0"/>
                        <a:t>789</a:t>
                      </a:r>
                    </a:p>
                  </a:txBody>
                  <a:tcPr/>
                </a:tc>
                <a:tc>
                  <a:txBody>
                    <a:bodyPr/>
                    <a:lstStyle/>
                    <a:p>
                      <a:pPr algn="ctr"/>
                      <a:r>
                        <a:rPr lang="en-US" dirty="0"/>
                        <a:t>7</a:t>
                      </a:r>
                    </a:p>
                  </a:txBody>
                  <a:tcPr/>
                </a:tc>
                <a:tc>
                  <a:txBody>
                    <a:bodyPr/>
                    <a:lstStyle/>
                    <a:p>
                      <a:pPr algn="ctr"/>
                      <a:r>
                        <a:rPr lang="en-US" dirty="0"/>
                        <a:t>F</a:t>
                      </a:r>
                    </a:p>
                  </a:txBody>
                  <a:tcPr/>
                </a:tc>
                <a:extLst>
                  <a:ext uri="{0D108BD9-81ED-4DB2-BD59-A6C34878D82A}">
                    <a16:rowId xmlns:a16="http://schemas.microsoft.com/office/drawing/2014/main" val="3843995564"/>
                  </a:ext>
                </a:extLst>
              </a:tr>
            </a:tbl>
          </a:graphicData>
        </a:graphic>
      </p:graphicFrame>
    </p:spTree>
    <p:extLst>
      <p:ext uri="{BB962C8B-B14F-4D97-AF65-F5344CB8AC3E}">
        <p14:creationId xmlns:p14="http://schemas.microsoft.com/office/powerpoint/2010/main" val="689879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3">
            <a:extLst>
              <a:ext uri="{FF2B5EF4-FFF2-40B4-BE49-F238E27FC236}">
                <a16:creationId xmlns:a16="http://schemas.microsoft.com/office/drawing/2014/main" id="{34DC2BF3-5723-DDFE-DC82-A290B20B98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6BB8CEAA-38FA-294E-1F01-E1EFDF184E89}"/>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1489407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098963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Demo Header">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userDrawn="1"/>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3550227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userDrawn="1"/>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7940824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460212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7566806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MMS Logo">
            <a:extLst>
              <a:ext uri="{FF2B5EF4-FFF2-40B4-BE49-F238E27FC236}">
                <a16:creationId xmlns:a16="http://schemas.microsoft.com/office/drawing/2014/main" id="{576E33E8-32F4-19DF-EBBD-D7772BCF0931}"/>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6777117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B3096-6483-1CC6-4263-E4B2B2BA6E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DBF5-0D97-AF7D-8580-655BDCEA96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F4BF5-B720-F392-649B-33EED0985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descr="MMS Logo">
            <a:extLst>
              <a:ext uri="{FF2B5EF4-FFF2-40B4-BE49-F238E27FC236}">
                <a16:creationId xmlns:a16="http://schemas.microsoft.com/office/drawing/2014/main" id="{932DA624-0E63-9C29-90FC-30BD4ECC0BAA}"/>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9495493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D4F0-46DF-66A6-26A5-6711090C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14DA3-16F3-B40E-F37B-43106F3CF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123AD4-4C10-E69E-AE5E-B65F2FA7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MMS Logo">
            <a:extLst>
              <a:ext uri="{FF2B5EF4-FFF2-40B4-BE49-F238E27FC236}">
                <a16:creationId xmlns:a16="http://schemas.microsoft.com/office/drawing/2014/main" id="{BEAC8699-2117-4549-6791-6D861DDBC833}"/>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10595625" y="5930596"/>
            <a:ext cx="1596375" cy="914400"/>
          </a:xfrm>
          <a:prstGeom prst="rect">
            <a:avLst/>
          </a:prstGeom>
        </p:spPr>
      </p:pic>
    </p:spTree>
    <p:extLst>
      <p:ext uri="{BB962C8B-B14F-4D97-AF65-F5344CB8AC3E}">
        <p14:creationId xmlns:p14="http://schemas.microsoft.com/office/powerpoint/2010/main" val="471286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ave the Datea">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pic>
        <p:nvPicPr>
          <p:cNvPr id="12" name="Picture 11" descr="Logo&#10;&#10;Description automatically generated">
            <a:extLst>
              <a:ext uri="{FF2B5EF4-FFF2-40B4-BE49-F238E27FC236}">
                <a16:creationId xmlns:a16="http://schemas.microsoft.com/office/drawing/2014/main" id="{9CE8F994-3F43-B6B2-27DC-2BA65CDAD3E7}"/>
              </a:ext>
            </a:extLst>
          </p:cNvPr>
          <p:cNvPicPr>
            <a:picLocks noChangeAspect="1"/>
          </p:cNvPicPr>
          <p:nvPr userDrawn="1"/>
        </p:nvPicPr>
        <p:blipFill>
          <a:blip r:embed="rId4"/>
          <a:stretch>
            <a:fillRect/>
          </a:stretch>
        </p:blipFill>
        <p:spPr>
          <a:xfrm>
            <a:off x="886572" y="1732821"/>
            <a:ext cx="3017520" cy="3026207"/>
          </a:xfrm>
          <a:prstGeom prst="rect">
            <a:avLst/>
          </a:prstGeom>
        </p:spPr>
      </p:pic>
      <p:sp>
        <p:nvSpPr>
          <p:cNvPr id="4" name="TextBox 3">
            <a:extLst>
              <a:ext uri="{FF2B5EF4-FFF2-40B4-BE49-F238E27FC236}">
                <a16:creationId xmlns:a16="http://schemas.microsoft.com/office/drawing/2014/main" id="{E0828A95-6D43-E388-3D4E-E5117E2A09F8}"/>
              </a:ext>
            </a:extLst>
          </p:cNvPr>
          <p:cNvSpPr txBox="1"/>
          <p:nvPr userDrawn="1"/>
        </p:nvSpPr>
        <p:spPr>
          <a:xfrm>
            <a:off x="933812" y="5028677"/>
            <a:ext cx="2923040" cy="461665"/>
          </a:xfrm>
          <a:prstGeom prst="rect">
            <a:avLst/>
          </a:prstGeom>
          <a:noFill/>
        </p:spPr>
        <p:txBody>
          <a:bodyPr wrap="square" rtlCol="0">
            <a:spAutoFit/>
          </a:bodyPr>
          <a:lstStyle/>
          <a:p>
            <a:pPr algn="ctr"/>
            <a:r>
              <a:rPr lang="en-US" sz="2400" b="1" dirty="0">
                <a:solidFill>
                  <a:schemeClr val="bg1"/>
                </a:solidFill>
              </a:rPr>
              <a:t>May 4-8, 2025</a:t>
            </a:r>
          </a:p>
        </p:txBody>
      </p:sp>
      <p:sp>
        <p:nvSpPr>
          <p:cNvPr id="5" name="TextBox 4">
            <a:extLst>
              <a:ext uri="{FF2B5EF4-FFF2-40B4-BE49-F238E27FC236}">
                <a16:creationId xmlns:a16="http://schemas.microsoft.com/office/drawing/2014/main" id="{E8F11CDB-CD01-841A-69AB-B3D3A5872802}"/>
              </a:ext>
            </a:extLst>
          </p:cNvPr>
          <p:cNvSpPr txBox="1"/>
          <p:nvPr userDrawn="1"/>
        </p:nvSpPr>
        <p:spPr>
          <a:xfrm>
            <a:off x="4867710" y="5028677"/>
            <a:ext cx="2911855" cy="461665"/>
          </a:xfrm>
          <a:prstGeom prst="rect">
            <a:avLst/>
          </a:prstGeom>
          <a:noFill/>
        </p:spPr>
        <p:txBody>
          <a:bodyPr wrap="square" rtlCol="0">
            <a:spAutoFit/>
          </a:bodyPr>
          <a:lstStyle/>
          <a:p>
            <a:pPr algn="ctr"/>
            <a:r>
              <a:rPr lang="en-US" sz="2400" b="1" dirty="0">
                <a:solidFill>
                  <a:schemeClr val="bg1"/>
                </a:solidFill>
              </a:rPr>
              <a:t>Oct 12-15, 2025</a:t>
            </a:r>
          </a:p>
        </p:txBody>
      </p:sp>
      <p:sp>
        <p:nvSpPr>
          <p:cNvPr id="6" name="Rectangle 5">
            <a:extLst>
              <a:ext uri="{FF2B5EF4-FFF2-40B4-BE49-F238E27FC236}">
                <a16:creationId xmlns:a16="http://schemas.microsoft.com/office/drawing/2014/main" id="{D5699D8C-C70E-FE1E-2A0F-D2D47884EE8D}"/>
              </a:ext>
            </a:extLst>
          </p:cNvPr>
          <p:cNvSpPr/>
          <p:nvPr userDrawn="1"/>
        </p:nvSpPr>
        <p:spPr>
          <a:xfrm>
            <a:off x="3183119" y="230806"/>
            <a:ext cx="5825762"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Save the Dates</a:t>
            </a:r>
          </a:p>
        </p:txBody>
      </p:sp>
      <p:pic>
        <p:nvPicPr>
          <p:cNvPr id="7" name="Picture 6" descr="A black guitar with red text&#10;&#10;Description automatically generated">
            <a:extLst>
              <a:ext uri="{FF2B5EF4-FFF2-40B4-BE49-F238E27FC236}">
                <a16:creationId xmlns:a16="http://schemas.microsoft.com/office/drawing/2014/main" id="{A385E830-4315-73B7-85D1-C231B90BE2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14878" y="1721146"/>
            <a:ext cx="3017520" cy="3017520"/>
          </a:xfrm>
          <a:prstGeom prst="rect">
            <a:avLst/>
          </a:prstGeom>
        </p:spPr>
      </p:pic>
      <p:pic>
        <p:nvPicPr>
          <p:cNvPr id="9" name="Picture 8" descr="Logo&#10;&#10;Description automatically generated">
            <a:extLst>
              <a:ext uri="{FF2B5EF4-FFF2-40B4-BE49-F238E27FC236}">
                <a16:creationId xmlns:a16="http://schemas.microsoft.com/office/drawing/2014/main" id="{0DEA6910-7BAD-80DF-1C2A-2882CBE659EF}"/>
              </a:ext>
            </a:extLst>
          </p:cNvPr>
          <p:cNvPicPr>
            <a:picLocks noChangeAspect="1"/>
          </p:cNvPicPr>
          <p:nvPr userDrawn="1"/>
        </p:nvPicPr>
        <p:blipFill>
          <a:blip r:embed="rId4"/>
          <a:stretch>
            <a:fillRect/>
          </a:stretch>
        </p:blipFill>
        <p:spPr>
          <a:xfrm>
            <a:off x="8743184" y="1690149"/>
            <a:ext cx="3017520" cy="3026207"/>
          </a:xfrm>
          <a:prstGeom prst="rect">
            <a:avLst/>
          </a:prstGeom>
        </p:spPr>
      </p:pic>
      <p:sp>
        <p:nvSpPr>
          <p:cNvPr id="10" name="TextBox 9">
            <a:extLst>
              <a:ext uri="{FF2B5EF4-FFF2-40B4-BE49-F238E27FC236}">
                <a16:creationId xmlns:a16="http://schemas.microsoft.com/office/drawing/2014/main" id="{1FDD178A-C602-DC24-ABD8-CF739D41D7CF}"/>
              </a:ext>
            </a:extLst>
          </p:cNvPr>
          <p:cNvSpPr txBox="1"/>
          <p:nvPr userDrawn="1"/>
        </p:nvSpPr>
        <p:spPr>
          <a:xfrm>
            <a:off x="8790423" y="4975370"/>
            <a:ext cx="2911855" cy="461665"/>
          </a:xfrm>
          <a:prstGeom prst="rect">
            <a:avLst/>
          </a:prstGeom>
          <a:noFill/>
        </p:spPr>
        <p:txBody>
          <a:bodyPr wrap="square" rtlCol="0">
            <a:spAutoFit/>
          </a:bodyPr>
          <a:lstStyle/>
          <a:p>
            <a:pPr algn="ctr"/>
            <a:r>
              <a:rPr lang="en-US" sz="2400" b="1" dirty="0">
                <a:solidFill>
                  <a:schemeClr val="bg1"/>
                </a:solidFill>
              </a:rPr>
              <a:t>May 3-7, 2026</a:t>
            </a:r>
          </a:p>
        </p:txBody>
      </p:sp>
    </p:spTree>
    <p:extLst>
      <p:ext uri="{BB962C8B-B14F-4D97-AF65-F5344CB8AC3E}">
        <p14:creationId xmlns:p14="http://schemas.microsoft.com/office/powerpoint/2010/main" val="24736253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losing">
    <p:bg>
      <p:bgPr>
        <a:blipFill dpi="0" rotWithShape="1">
          <a:blip r:embed="rId2">
            <a:extLst>
              <a:ext uri="{BEBA8EAE-BF5A-486C-A8C5-ECC9F3942E4B}">
                <a14:imgProps xmlns:a14="http://schemas.microsoft.com/office/drawing/2010/main">
                  <a14:imgLayer r:embed="rId3">
                    <a14:imgEffect>
                      <a14:brightnessContrast bright="-4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141027-F066-B9AE-93FD-9C9448960CDB}"/>
              </a:ext>
            </a:extLst>
          </p:cNvPr>
          <p:cNvSpPr/>
          <p:nvPr userDrawn="1"/>
        </p:nvSpPr>
        <p:spPr>
          <a:xfrm>
            <a:off x="3177604" y="454155"/>
            <a:ext cx="5836791" cy="1200329"/>
          </a:xfrm>
          <a:prstGeom prst="rect">
            <a:avLst/>
          </a:prstGeom>
          <a:noFill/>
        </p:spPr>
        <p:txBody>
          <a:bodyPr vert="horz" wrap="none" lIns="91440" tIns="45720" rIns="91440" bIns="45720">
            <a:spAutoFit/>
          </a:bodyPr>
          <a:lstStyle/>
          <a:p>
            <a:pPr algn="ctr"/>
            <a:r>
              <a:rPr lang="en-US" sz="7200" b="1" u="none" cap="none" spc="0" baseline="0" dirty="0">
                <a:ln w="0"/>
                <a:solidFill>
                  <a:schemeClr val="bg1"/>
                </a:solidFill>
                <a:effectLst>
                  <a:outerShdw blurRad="38100" dist="19050" dir="2700000" algn="tl" rotWithShape="0">
                    <a:schemeClr val="dk1">
                      <a:alpha val="40000"/>
                    </a:schemeClr>
                  </a:outerShdw>
                </a:effectLst>
              </a:rPr>
              <a:t>Extended Q&amp;A</a:t>
            </a:r>
          </a:p>
        </p:txBody>
      </p:sp>
      <p:pic>
        <p:nvPicPr>
          <p:cNvPr id="11" name="Picture 10" descr="Patch My PC">
            <a:extLst>
              <a:ext uri="{FF2B5EF4-FFF2-40B4-BE49-F238E27FC236}">
                <a16:creationId xmlns:a16="http://schemas.microsoft.com/office/drawing/2014/main" id="{F837D305-2B1E-D93E-4951-99C287BF88B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1756" y="258423"/>
            <a:ext cx="1371600" cy="996419"/>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FAC9FF6-3344-53B0-ED7E-28F6FA59D0B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2713" y="3163451"/>
            <a:ext cx="1609370" cy="461354"/>
          </a:xfrm>
          <a:prstGeom prst="rect">
            <a:avLst/>
          </a:prstGeom>
        </p:spPr>
      </p:pic>
      <p:pic>
        <p:nvPicPr>
          <p:cNvPr id="14" name="Picture 13" descr="A red and black logo&#10;&#10;Description automatically generated">
            <a:extLst>
              <a:ext uri="{FF2B5EF4-FFF2-40B4-BE49-F238E27FC236}">
                <a16:creationId xmlns:a16="http://schemas.microsoft.com/office/drawing/2014/main" id="{7F65B9D5-9E0B-4C4A-8432-1263C4BA5395}"/>
              </a:ext>
            </a:extLst>
          </p:cNvPr>
          <p:cNvPicPr>
            <a:picLocks noChangeAspect="1"/>
          </p:cNvPicPr>
          <p:nvPr userDrawn="1"/>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8728364" y="1884300"/>
            <a:ext cx="3463636" cy="1981200"/>
          </a:xfrm>
          <a:prstGeom prst="rect">
            <a:avLst/>
          </a:prstGeom>
        </p:spPr>
      </p:pic>
      <p:pic>
        <p:nvPicPr>
          <p:cNvPr id="16" name="Graphic 15">
            <a:extLst>
              <a:ext uri="{FF2B5EF4-FFF2-40B4-BE49-F238E27FC236}">
                <a16:creationId xmlns:a16="http://schemas.microsoft.com/office/drawing/2014/main" id="{65475E93-1AC1-3472-50E2-B3FDEE8628E1}"/>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3799" y="2390088"/>
            <a:ext cx="1371600" cy="342900"/>
          </a:xfrm>
          <a:prstGeom prst="rect">
            <a:avLst/>
          </a:prstGeom>
        </p:spPr>
      </p:pic>
      <p:pic>
        <p:nvPicPr>
          <p:cNvPr id="3" name="Picture 2" descr="A black and white logo&#10;&#10;Description automatically generated">
            <a:extLst>
              <a:ext uri="{FF2B5EF4-FFF2-40B4-BE49-F238E27FC236}">
                <a16:creationId xmlns:a16="http://schemas.microsoft.com/office/drawing/2014/main" id="{82AF8DC3-2699-6F34-F848-AD429C56B3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52096" y="4904831"/>
            <a:ext cx="1153755" cy="461354"/>
          </a:xfrm>
          <a:prstGeom prst="rect">
            <a:avLst/>
          </a:prstGeom>
        </p:spPr>
      </p:pic>
      <p:pic>
        <p:nvPicPr>
          <p:cNvPr id="4" name="Graphic 3">
            <a:extLst>
              <a:ext uri="{FF2B5EF4-FFF2-40B4-BE49-F238E27FC236}">
                <a16:creationId xmlns:a16="http://schemas.microsoft.com/office/drawing/2014/main" id="{0E99AB9D-872A-4701-52B7-9584BCABA75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52096" y="4055268"/>
            <a:ext cx="952500" cy="419100"/>
          </a:xfrm>
          <a:prstGeom prst="rect">
            <a:avLst/>
          </a:prstGeom>
        </p:spPr>
      </p:pic>
      <p:pic>
        <p:nvPicPr>
          <p:cNvPr id="8" name="Picture 7" descr="A black and white logo&#10;&#10;Description automatically generated">
            <a:extLst>
              <a:ext uri="{FF2B5EF4-FFF2-40B4-BE49-F238E27FC236}">
                <a16:creationId xmlns:a16="http://schemas.microsoft.com/office/drawing/2014/main" id="{0DCEF88E-23B1-F13E-2EE7-CB0E6790D2B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892083" y="5796645"/>
            <a:ext cx="1097280" cy="650139"/>
          </a:xfrm>
          <a:prstGeom prst="rect">
            <a:avLst/>
          </a:prstGeom>
        </p:spPr>
      </p:pic>
      <p:pic>
        <p:nvPicPr>
          <p:cNvPr id="5" name="Picture 4" descr="A white and blue letters on a black background&#10;&#10;Description automatically generated">
            <a:extLst>
              <a:ext uri="{FF2B5EF4-FFF2-40B4-BE49-F238E27FC236}">
                <a16:creationId xmlns:a16="http://schemas.microsoft.com/office/drawing/2014/main" id="{89DF252B-4FA2-1310-917A-B6CF08BE351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9312" y="1685305"/>
            <a:ext cx="1325510" cy="274320"/>
          </a:xfrm>
          <a:prstGeom prst="rect">
            <a:avLst/>
          </a:prstGeom>
        </p:spPr>
      </p:pic>
      <p:pic>
        <p:nvPicPr>
          <p:cNvPr id="7" name="Picture 6" descr="A blue and black logo&#10;&#10;Description automatically generated">
            <a:extLst>
              <a:ext uri="{FF2B5EF4-FFF2-40B4-BE49-F238E27FC236}">
                <a16:creationId xmlns:a16="http://schemas.microsoft.com/office/drawing/2014/main" id="{4ABA0E7F-4CFD-CADB-91FB-F0E6398226C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38130" y="6121714"/>
            <a:ext cx="1371600" cy="297180"/>
          </a:xfrm>
          <a:prstGeom prst="rect">
            <a:avLst/>
          </a:prstGeom>
        </p:spPr>
      </p:pic>
      <p:pic>
        <p:nvPicPr>
          <p:cNvPr id="9" name="Picture 8" descr="A yellow arrow and a black background&#10;&#10;Description automatically generated">
            <a:extLst>
              <a:ext uri="{FF2B5EF4-FFF2-40B4-BE49-F238E27FC236}">
                <a16:creationId xmlns:a16="http://schemas.microsoft.com/office/drawing/2014/main" id="{526F6E32-7D4F-1549-1D74-06817C07414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11796" y="5796645"/>
            <a:ext cx="731520" cy="723561"/>
          </a:xfrm>
          <a:prstGeom prst="rect">
            <a:avLst/>
          </a:prstGeom>
        </p:spPr>
      </p:pic>
    </p:spTree>
    <p:extLst>
      <p:ext uri="{BB962C8B-B14F-4D97-AF65-F5344CB8AC3E}">
        <p14:creationId xmlns:p14="http://schemas.microsoft.com/office/powerpoint/2010/main" val="1941055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F2B3F-34C9-5D81-3C0A-03B2A2A13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A0340-D9A2-712E-B180-06395325383B}"/>
              </a:ext>
            </a:extLst>
          </p:cNvPr>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Graphic 3">
            <a:extLst>
              <a:ext uri="{FF2B5EF4-FFF2-40B4-BE49-F238E27FC236}">
                <a16:creationId xmlns:a16="http://schemas.microsoft.com/office/drawing/2014/main" id="{CD2AA9D5-D0D7-2443-1A04-5399030139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944C145A-9F2C-FB37-3F61-DB7275C648AD}"/>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graphicFrame>
        <p:nvGraphicFramePr>
          <p:cNvPr id="7" name="Table 6">
            <a:extLst>
              <a:ext uri="{FF2B5EF4-FFF2-40B4-BE49-F238E27FC236}">
                <a16:creationId xmlns:a16="http://schemas.microsoft.com/office/drawing/2014/main" id="{AE8258E8-D37B-98CD-CE40-F98A3688131D}"/>
              </a:ext>
            </a:extLst>
          </p:cNvPr>
          <p:cNvGraphicFramePr>
            <a:graphicFrameLocks noGrp="1"/>
          </p:cNvGraphicFramePr>
          <p:nvPr userDrawn="1">
            <p:extLst>
              <p:ext uri="{D42A27DB-BD31-4B8C-83A1-F6EECF244321}">
                <p14:modId xmlns:p14="http://schemas.microsoft.com/office/powerpoint/2010/main" val="2672531736"/>
              </p:ext>
            </p:extLst>
          </p:nvPr>
        </p:nvGraphicFramePr>
        <p:xfrm>
          <a:off x="2031999" y="4486927"/>
          <a:ext cx="8127999" cy="1483360"/>
        </p:xfrm>
        <a:graphic>
          <a:graphicData uri="http://schemas.openxmlformats.org/drawingml/2006/table">
            <a:tbl>
              <a:tblPr firstRow="1" bandRow="1">
                <a:tableStyleId>{18603FDC-E32A-4AB5-989C-0864C3EAD2B8}</a:tableStyleId>
              </a:tblPr>
              <a:tblGrid>
                <a:gridCol w="2709333">
                  <a:extLst>
                    <a:ext uri="{9D8B030D-6E8A-4147-A177-3AD203B41FA5}">
                      <a16:colId xmlns:a16="http://schemas.microsoft.com/office/drawing/2014/main" val="3255507916"/>
                    </a:ext>
                  </a:extLst>
                </a:gridCol>
                <a:gridCol w="2709333">
                  <a:extLst>
                    <a:ext uri="{9D8B030D-6E8A-4147-A177-3AD203B41FA5}">
                      <a16:colId xmlns:a16="http://schemas.microsoft.com/office/drawing/2014/main" val="2035744909"/>
                    </a:ext>
                  </a:extLst>
                </a:gridCol>
                <a:gridCol w="2709333">
                  <a:extLst>
                    <a:ext uri="{9D8B030D-6E8A-4147-A177-3AD203B41FA5}">
                      <a16:colId xmlns:a16="http://schemas.microsoft.com/office/drawing/2014/main" val="3556797963"/>
                    </a:ext>
                  </a:extLst>
                </a:gridCol>
              </a:tblGrid>
              <a:tr h="370840">
                <a:tc>
                  <a:txBody>
                    <a:bodyPr/>
                    <a:lstStyle/>
                    <a:p>
                      <a:r>
                        <a:rPr lang="en-US" dirty="0"/>
                        <a:t>My Data</a:t>
                      </a:r>
                    </a:p>
                  </a:txBody>
                  <a:tcPr/>
                </a:tc>
                <a:tc>
                  <a:txBody>
                    <a:bodyPr/>
                    <a:lstStyle/>
                    <a:p>
                      <a:pPr algn="ctr"/>
                      <a:r>
                        <a:rPr lang="en-US" dirty="0"/>
                        <a:t>Day</a:t>
                      </a:r>
                    </a:p>
                  </a:txBody>
                  <a:tcPr/>
                </a:tc>
                <a:tc>
                  <a:txBody>
                    <a:bodyPr/>
                    <a:lstStyle/>
                    <a:p>
                      <a:pPr algn="ctr"/>
                      <a:r>
                        <a:rPr lang="en-US" dirty="0"/>
                        <a:t>Week</a:t>
                      </a:r>
                    </a:p>
                  </a:txBody>
                  <a:tcPr/>
                </a:tc>
                <a:extLst>
                  <a:ext uri="{0D108BD9-81ED-4DB2-BD59-A6C34878D82A}">
                    <a16:rowId xmlns:a16="http://schemas.microsoft.com/office/drawing/2014/main" val="1189659519"/>
                  </a:ext>
                </a:extLst>
              </a:tr>
              <a:tr h="370840">
                <a:tc>
                  <a:txBody>
                    <a:bodyPr/>
                    <a:lstStyle/>
                    <a:p>
                      <a:r>
                        <a:rPr lang="en-US" dirty="0"/>
                        <a:t>123</a:t>
                      </a:r>
                    </a:p>
                  </a:txBody>
                  <a:tcPr/>
                </a:tc>
                <a:tc>
                  <a:txBody>
                    <a:bodyPr/>
                    <a:lstStyle/>
                    <a:p>
                      <a:pPr algn="ctr"/>
                      <a:r>
                        <a:rPr lang="en-US" dirty="0"/>
                        <a:t>3</a:t>
                      </a:r>
                    </a:p>
                  </a:txBody>
                  <a:tcPr/>
                </a:tc>
                <a:tc>
                  <a:txBody>
                    <a:bodyPr/>
                    <a:lstStyle/>
                    <a:p>
                      <a:pPr algn="ctr"/>
                      <a:r>
                        <a:rPr lang="en-US" dirty="0"/>
                        <a:t>M</a:t>
                      </a:r>
                    </a:p>
                  </a:txBody>
                  <a:tcPr/>
                </a:tc>
                <a:extLst>
                  <a:ext uri="{0D108BD9-81ED-4DB2-BD59-A6C34878D82A}">
                    <a16:rowId xmlns:a16="http://schemas.microsoft.com/office/drawing/2014/main" val="1318045289"/>
                  </a:ext>
                </a:extLst>
              </a:tr>
              <a:tr h="370840">
                <a:tc>
                  <a:txBody>
                    <a:bodyPr/>
                    <a:lstStyle/>
                    <a:p>
                      <a:r>
                        <a:rPr lang="en-US" dirty="0"/>
                        <a:t>456</a:t>
                      </a:r>
                    </a:p>
                  </a:txBody>
                  <a:tcPr/>
                </a:tc>
                <a:tc>
                  <a:txBody>
                    <a:bodyPr/>
                    <a:lstStyle/>
                    <a:p>
                      <a:pPr algn="ctr"/>
                      <a:r>
                        <a:rPr lang="en-US" dirty="0"/>
                        <a:t>5</a:t>
                      </a:r>
                    </a:p>
                  </a:txBody>
                  <a:tcPr/>
                </a:tc>
                <a:tc>
                  <a:txBody>
                    <a:bodyPr/>
                    <a:lstStyle/>
                    <a:p>
                      <a:pPr algn="ctr"/>
                      <a:r>
                        <a:rPr lang="en-US" dirty="0"/>
                        <a:t>W</a:t>
                      </a:r>
                    </a:p>
                  </a:txBody>
                  <a:tcPr/>
                </a:tc>
                <a:extLst>
                  <a:ext uri="{0D108BD9-81ED-4DB2-BD59-A6C34878D82A}">
                    <a16:rowId xmlns:a16="http://schemas.microsoft.com/office/drawing/2014/main" val="2426716284"/>
                  </a:ext>
                </a:extLst>
              </a:tr>
              <a:tr h="370840">
                <a:tc>
                  <a:txBody>
                    <a:bodyPr/>
                    <a:lstStyle/>
                    <a:p>
                      <a:r>
                        <a:rPr lang="en-US" dirty="0"/>
                        <a:t>789</a:t>
                      </a:r>
                    </a:p>
                  </a:txBody>
                  <a:tcPr/>
                </a:tc>
                <a:tc>
                  <a:txBody>
                    <a:bodyPr/>
                    <a:lstStyle/>
                    <a:p>
                      <a:pPr algn="ctr"/>
                      <a:r>
                        <a:rPr lang="en-US" dirty="0"/>
                        <a:t>7</a:t>
                      </a:r>
                    </a:p>
                  </a:txBody>
                  <a:tcPr/>
                </a:tc>
                <a:tc>
                  <a:txBody>
                    <a:bodyPr/>
                    <a:lstStyle/>
                    <a:p>
                      <a:pPr algn="ctr"/>
                      <a:r>
                        <a:rPr lang="en-US" dirty="0"/>
                        <a:t>F</a:t>
                      </a:r>
                    </a:p>
                  </a:txBody>
                  <a:tcPr/>
                </a:tc>
                <a:extLst>
                  <a:ext uri="{0D108BD9-81ED-4DB2-BD59-A6C34878D82A}">
                    <a16:rowId xmlns:a16="http://schemas.microsoft.com/office/drawing/2014/main" val="3843995564"/>
                  </a:ext>
                </a:extLst>
              </a:tr>
            </a:tbl>
          </a:graphicData>
        </a:graphic>
      </p:graphicFrame>
    </p:spTree>
    <p:extLst>
      <p:ext uri="{BB962C8B-B14F-4D97-AF65-F5344CB8AC3E}">
        <p14:creationId xmlns:p14="http://schemas.microsoft.com/office/powerpoint/2010/main" val="1517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Picture 3" descr="MMS Logo">
            <a:extLst>
              <a:ext uri="{FF2B5EF4-FFF2-40B4-BE49-F238E27FC236}">
                <a16:creationId xmlns:a16="http://schemas.microsoft.com/office/drawing/2014/main" id="{D1198A4E-4F44-AACB-84C5-0FAF4CF692A6}"/>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30195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emo Header">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5EE4-0A4A-2B2C-119B-2F341C139E31}"/>
              </a:ext>
            </a:extLst>
          </p:cNvPr>
          <p:cNvSpPr>
            <a:spLocks noGrp="1"/>
          </p:cNvSpPr>
          <p:nvPr>
            <p:ph type="title"/>
          </p:nvPr>
        </p:nvSpPr>
        <p:spPr>
          <a:xfrm>
            <a:off x="3414408" y="1700011"/>
            <a:ext cx="7933041"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911DF5D-CB3B-BA76-1722-DD0D7E7805E8}"/>
              </a:ext>
            </a:extLst>
          </p:cNvPr>
          <p:cNvSpPr>
            <a:spLocks noGrp="1"/>
          </p:cNvSpPr>
          <p:nvPr>
            <p:ph type="body" idx="1"/>
          </p:nvPr>
        </p:nvSpPr>
        <p:spPr>
          <a:xfrm>
            <a:off x="3414408" y="4579736"/>
            <a:ext cx="793304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CEF6BDD6-65D1-E9C5-ACC8-28AEF699CDAA}"/>
              </a:ext>
            </a:extLst>
          </p:cNvPr>
          <p:cNvSpPr/>
          <p:nvPr userDrawn="1"/>
        </p:nvSpPr>
        <p:spPr>
          <a:xfrm>
            <a:off x="1173627" y="2090755"/>
            <a:ext cx="1661993" cy="3376886"/>
          </a:xfrm>
          <a:prstGeom prst="rect">
            <a:avLst/>
          </a:prstGeom>
          <a:noFill/>
        </p:spPr>
        <p:txBody>
          <a:bodyPr vert="vert270" wrap="none" lIns="91440" tIns="45720" rIns="91440" bIns="45720">
            <a:spAutoFit/>
          </a:bodyPr>
          <a:lstStyle/>
          <a:p>
            <a:pPr algn="ctr"/>
            <a:r>
              <a:rPr lang="en-US" sz="9600" b="1" u="none" cap="none" spc="0" baseline="0" dirty="0">
                <a:ln w="0"/>
                <a:solidFill>
                  <a:schemeClr val="bg1">
                    <a:alpha val="25000"/>
                  </a:schemeClr>
                </a:solidFill>
                <a:effectLst>
                  <a:outerShdw blurRad="38100" dist="19050" dir="2700000" algn="tl" rotWithShape="0">
                    <a:schemeClr val="dk1">
                      <a:alpha val="40000"/>
                    </a:schemeClr>
                  </a:outerShdw>
                </a:effectLst>
              </a:rPr>
              <a:t>DEMO</a:t>
            </a:r>
          </a:p>
        </p:txBody>
      </p:sp>
      <p:pic>
        <p:nvPicPr>
          <p:cNvPr id="4" name="Picture 3" descr="MMS Logo">
            <a:extLst>
              <a:ext uri="{FF2B5EF4-FFF2-40B4-BE49-F238E27FC236}">
                <a16:creationId xmlns:a16="http://schemas.microsoft.com/office/drawing/2014/main" id="{139D45D9-3852-6A9A-4A35-203054D88477}"/>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60278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extLst>
              <a:ext uri="{BEBA8EAE-BF5A-486C-A8C5-ECC9F3942E4B}">
                <a14:imgProps xmlns:a14="http://schemas.microsoft.com/office/drawing/2010/main">
                  <a14:imgLayer r:embed="rId3">
                    <a14:imgEffect>
                      <a14:brightnessContrast bright="-60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A98-158E-037A-C94E-E38DC5348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DAACDB-B0A5-F82A-E06F-F66C4B0C2D2A}"/>
              </a:ext>
            </a:extLst>
          </p:cNvPr>
          <p:cNvSpPr>
            <a:spLocks noGrp="1"/>
          </p:cNvSpPr>
          <p:nvPr>
            <p:ph sz="half" idx="1"/>
          </p:nvPr>
        </p:nvSpPr>
        <p:spPr>
          <a:xfrm>
            <a:off x="838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BF707E-1F23-C8BE-85CC-91A13D768C0C}"/>
              </a:ext>
            </a:extLst>
          </p:cNvPr>
          <p:cNvSpPr>
            <a:spLocks noGrp="1"/>
          </p:cNvSpPr>
          <p:nvPr>
            <p:ph sz="half" idx="2"/>
          </p:nvPr>
        </p:nvSpPr>
        <p:spPr>
          <a:xfrm>
            <a:off x="6172200" y="1498060"/>
            <a:ext cx="5181600" cy="4678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3588E471-0DF3-3707-5729-D6D4936CBB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260775"/>
            <a:ext cx="12191999" cy="734379"/>
          </a:xfrm>
          <a:prstGeom prst="rect">
            <a:avLst/>
          </a:prstGeom>
        </p:spPr>
      </p:pic>
      <p:pic>
        <p:nvPicPr>
          <p:cNvPr id="7" name="Picture 6" descr="MMS Logo">
            <a:extLst>
              <a:ext uri="{FF2B5EF4-FFF2-40B4-BE49-F238E27FC236}">
                <a16:creationId xmlns:a16="http://schemas.microsoft.com/office/drawing/2014/main" id="{BACB3951-0A97-284D-8AB0-AEF714699040}"/>
              </a:ext>
            </a:extLst>
          </p:cNvPr>
          <p:cNvPicPr>
            <a:picLocks noChangeAspect="1"/>
          </p:cNvPicPr>
          <p:nvPr userDrawn="1"/>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358488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43FC6-9D49-7EE7-65B3-940E59809465}"/>
              </a:ext>
            </a:extLst>
          </p:cNvPr>
          <p:cNvSpPr>
            <a:spLocks noGrp="1"/>
          </p:cNvSpPr>
          <p:nvPr>
            <p:ph type="title"/>
          </p:nvPr>
        </p:nvSpPr>
        <p:spPr>
          <a:xfrm>
            <a:off x="839788" y="365125"/>
            <a:ext cx="10515600"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D4CF-A6B7-AD69-E2EF-D5CF1E53C008}"/>
              </a:ext>
            </a:extLst>
          </p:cNvPr>
          <p:cNvSpPr>
            <a:spLocks noGrp="1"/>
          </p:cNvSpPr>
          <p:nvPr>
            <p:ph type="body" idx="1"/>
          </p:nvPr>
        </p:nvSpPr>
        <p:spPr>
          <a:xfrm>
            <a:off x="839788" y="1515787"/>
            <a:ext cx="5157787"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8C1A2-5CFB-9DDA-598C-3D6E4DB535E1}"/>
              </a:ext>
            </a:extLst>
          </p:cNvPr>
          <p:cNvSpPr>
            <a:spLocks noGrp="1"/>
          </p:cNvSpPr>
          <p:nvPr>
            <p:ph sz="half" idx="2"/>
          </p:nvPr>
        </p:nvSpPr>
        <p:spPr>
          <a:xfrm>
            <a:off x="839788" y="2091448"/>
            <a:ext cx="5157787"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D7FFAF-6DE1-D7D2-9D0C-7DA4C93200AA}"/>
              </a:ext>
            </a:extLst>
          </p:cNvPr>
          <p:cNvSpPr>
            <a:spLocks noGrp="1"/>
          </p:cNvSpPr>
          <p:nvPr>
            <p:ph type="body" sz="quarter" idx="3"/>
          </p:nvPr>
        </p:nvSpPr>
        <p:spPr>
          <a:xfrm>
            <a:off x="6172200" y="1515787"/>
            <a:ext cx="5183188" cy="48523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2BCB2A-881F-6F25-A415-DE218744AFE6}"/>
              </a:ext>
            </a:extLst>
          </p:cNvPr>
          <p:cNvSpPr>
            <a:spLocks noGrp="1"/>
          </p:cNvSpPr>
          <p:nvPr>
            <p:ph sz="quarter" idx="4"/>
          </p:nvPr>
        </p:nvSpPr>
        <p:spPr>
          <a:xfrm>
            <a:off x="6172200" y="2091448"/>
            <a:ext cx="5183188" cy="4098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6">
            <a:extLst>
              <a:ext uri="{FF2B5EF4-FFF2-40B4-BE49-F238E27FC236}">
                <a16:creationId xmlns:a16="http://schemas.microsoft.com/office/drawing/2014/main" id="{BB7BF4D1-931A-0E03-2A34-20B5827BD4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9" name="Picture 8" descr="MMS Logo">
            <a:extLst>
              <a:ext uri="{FF2B5EF4-FFF2-40B4-BE49-F238E27FC236}">
                <a16:creationId xmlns:a16="http://schemas.microsoft.com/office/drawing/2014/main" id="{64817264-8E80-BCCC-B372-7309A6D39D2F}"/>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217888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9ACD-72B3-1EDF-3267-2C3F86B84490}"/>
              </a:ext>
            </a:extLst>
          </p:cNvPr>
          <p:cNvSpPr>
            <a:spLocks noGrp="1"/>
          </p:cNvSpPr>
          <p:nvPr>
            <p:ph type="title"/>
          </p:nvPr>
        </p:nvSpPr>
        <p:spPr/>
        <p:txBody>
          <a:bodyPr/>
          <a:lstStyle/>
          <a:p>
            <a:r>
              <a:rPr lang="en-US"/>
              <a:t>Click to edit Master title style</a:t>
            </a:r>
          </a:p>
        </p:txBody>
      </p:sp>
      <p:pic>
        <p:nvPicPr>
          <p:cNvPr id="3" name="Graphic 2">
            <a:extLst>
              <a:ext uri="{FF2B5EF4-FFF2-40B4-BE49-F238E27FC236}">
                <a16:creationId xmlns:a16="http://schemas.microsoft.com/office/drawing/2014/main" id="{8DDFCCEB-9963-71FF-1B32-455693B783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60775"/>
            <a:ext cx="12191999" cy="734379"/>
          </a:xfrm>
          <a:prstGeom prst="rect">
            <a:avLst/>
          </a:prstGeom>
        </p:spPr>
      </p:pic>
      <p:pic>
        <p:nvPicPr>
          <p:cNvPr id="5" name="Picture 4" descr="MMS Logo">
            <a:extLst>
              <a:ext uri="{FF2B5EF4-FFF2-40B4-BE49-F238E27FC236}">
                <a16:creationId xmlns:a16="http://schemas.microsoft.com/office/drawing/2014/main" id="{3D4460D7-534E-D8C4-8526-6160A141C1EF}"/>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8025" y="6110542"/>
            <a:ext cx="1304924" cy="747457"/>
          </a:xfrm>
          <a:prstGeom prst="rect">
            <a:avLst/>
          </a:prstGeom>
        </p:spPr>
      </p:pic>
    </p:spTree>
    <p:extLst>
      <p:ext uri="{BB962C8B-B14F-4D97-AF65-F5344CB8AC3E}">
        <p14:creationId xmlns:p14="http://schemas.microsoft.com/office/powerpoint/2010/main" val="1725661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microsoft.com/office/2007/relationships/hdphoto" Target="../media/hdphoto1.wdp"/><Relationship Id="rId2" Type="http://schemas.openxmlformats.org/officeDocument/2006/relationships/slideLayout" Target="../slideLayouts/slideLayout27.xml"/><Relationship Id="rId16"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brightnessContrast bright="-6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1251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51" r:id="rId5"/>
    <p:sldLayoutId id="2147483659" r:id="rId6"/>
    <p:sldLayoutId id="2147483652" r:id="rId7"/>
    <p:sldLayoutId id="2147483653" r:id="rId8"/>
    <p:sldLayoutId id="2147483654" r:id="rId9"/>
    <p:sldLayoutId id="2147483655" r:id="rId10"/>
    <p:sldLayoutId id="2147483656" r:id="rId11"/>
    <p:sldLayoutId id="2147483657" r:id="rId12"/>
    <p:sldLayoutId id="2147483663" r:id="rId13"/>
    <p:sldLayoutId id="2147483661"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8D4CD-1BEF-DB62-AE53-B839E8A807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0A20C1-F446-D65F-A70F-0E2160FAC1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3C2D8-4401-F2E4-21EE-5D3ED52580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F31536-72EB-4FA8-A12A-E990662F4877}" type="datetimeFigureOut">
              <a:rPr lang="en-US" smtClean="0"/>
              <a:t>10/23/2024</a:t>
            </a:fld>
            <a:endParaRPr lang="en-US"/>
          </a:p>
        </p:txBody>
      </p:sp>
      <p:sp>
        <p:nvSpPr>
          <p:cNvPr id="5" name="Footer Placeholder 4">
            <a:extLst>
              <a:ext uri="{FF2B5EF4-FFF2-40B4-BE49-F238E27FC236}">
                <a16:creationId xmlns:a16="http://schemas.microsoft.com/office/drawing/2014/main" id="{68F4A2E6-9C42-DA64-E157-6D4109C91E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C5EDB01-DBF8-3394-9F15-68FB99448D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533335-5564-4A09-B1C4-F7FB3AF483FB}" type="slidenum">
              <a:rPr lang="en-US" smtClean="0"/>
              <a:t>‹#›</a:t>
            </a:fld>
            <a:endParaRPr lang="en-US"/>
          </a:p>
        </p:txBody>
      </p:sp>
    </p:spTree>
    <p:extLst>
      <p:ext uri="{BB962C8B-B14F-4D97-AF65-F5344CB8AC3E}">
        <p14:creationId xmlns:p14="http://schemas.microsoft.com/office/powerpoint/2010/main" val="397660782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extLst>
              <a:ext uri="{BEBA8EAE-BF5A-486C-A8C5-ECC9F3942E4B}">
                <a14:imgProps xmlns:a14="http://schemas.microsoft.com/office/drawing/2010/main">
                  <a14:imgLayer r:embed="rId17">
                    <a14:imgEffect>
                      <a14:brightnessContrast bright="-65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365651-282E-586C-B06B-5DB5D99446FF}"/>
              </a:ext>
            </a:extLst>
          </p:cNvPr>
          <p:cNvSpPr>
            <a:spLocks noGrp="1"/>
          </p:cNvSpPr>
          <p:nvPr>
            <p:ph type="title"/>
          </p:nvPr>
        </p:nvSpPr>
        <p:spPr>
          <a:xfrm>
            <a:off x="838200" y="365126"/>
            <a:ext cx="10515600" cy="7924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6913A01-90A4-D2D1-24E8-69DD5F53470F}"/>
              </a:ext>
            </a:extLst>
          </p:cNvPr>
          <p:cNvSpPr>
            <a:spLocks noGrp="1"/>
          </p:cNvSpPr>
          <p:nvPr>
            <p:ph type="body" idx="1"/>
          </p:nvPr>
        </p:nvSpPr>
        <p:spPr>
          <a:xfrm>
            <a:off x="838200" y="1507787"/>
            <a:ext cx="10515600" cy="4669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298709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learn.microsoft.com/en-us/powershell/microsoftgraph/use-query-parameter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graphpermissions.merill.net/permission/"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tech-peanuts.com/2020/05/28/connecting-power-bi-to-microsoft-graph/" TargetMode="External"/><Relationship Id="rId4" Type="http://schemas.openxmlformats.org/officeDocument/2006/relationships/image" Target="../media/image5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mem/analytics/device-query"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t.co/m8rJbl7KnU"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learn.microsoft.com/en-us/powershell/microsoftgraph/azuread-msoline-cmdlet-map" TargetMode="External"/><Relationship Id="rId5" Type="http://schemas.openxmlformats.org/officeDocument/2006/relationships/image" Target="../media/image36.png"/><Relationship Id="rId4" Type="http://schemas.openxmlformats.org/officeDocument/2006/relationships/image" Target="../media/image3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B669-2341-DF39-C682-5CB469879095}"/>
              </a:ext>
            </a:extLst>
          </p:cNvPr>
          <p:cNvSpPr>
            <a:spLocks noGrp="1"/>
          </p:cNvSpPr>
          <p:nvPr>
            <p:ph type="ctrTitle"/>
          </p:nvPr>
        </p:nvSpPr>
        <p:spPr/>
        <p:txBody>
          <a:bodyPr>
            <a:noAutofit/>
          </a:bodyPr>
          <a:lstStyle/>
          <a:p>
            <a:r>
              <a:rPr lang="en-US" sz="5100" dirty="0"/>
              <a:t>Leveraging Intune, Defender XDR, and Graph API for data-informed projects</a:t>
            </a:r>
          </a:p>
        </p:txBody>
      </p:sp>
      <p:sp>
        <p:nvSpPr>
          <p:cNvPr id="3" name="Subtitle 2">
            <a:extLst>
              <a:ext uri="{FF2B5EF4-FFF2-40B4-BE49-F238E27FC236}">
                <a16:creationId xmlns:a16="http://schemas.microsoft.com/office/drawing/2014/main" id="{B7806C1F-6D02-FA11-F860-B05CFAC0C160}"/>
              </a:ext>
            </a:extLst>
          </p:cNvPr>
          <p:cNvSpPr>
            <a:spLocks noGrp="1"/>
          </p:cNvSpPr>
          <p:nvPr>
            <p:ph type="subTitle" idx="1"/>
          </p:nvPr>
        </p:nvSpPr>
        <p:spPr/>
        <p:txBody>
          <a:bodyPr/>
          <a:lstStyle/>
          <a:p>
            <a:r>
              <a:rPr lang="en-US" dirty="0"/>
              <a:t>Fantastic data and where to find them</a:t>
            </a:r>
          </a:p>
        </p:txBody>
      </p:sp>
    </p:spTree>
    <p:extLst>
      <p:ext uri="{BB962C8B-B14F-4D97-AF65-F5344CB8AC3E}">
        <p14:creationId xmlns:p14="http://schemas.microsoft.com/office/powerpoint/2010/main" val="401895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4EE4-E022-D1CA-AAF4-25746BF72B62}"/>
              </a:ext>
            </a:extLst>
          </p:cNvPr>
          <p:cNvSpPr>
            <a:spLocks noGrp="1"/>
          </p:cNvSpPr>
          <p:nvPr>
            <p:ph type="title"/>
          </p:nvPr>
        </p:nvSpPr>
        <p:spPr/>
        <p:txBody>
          <a:bodyPr/>
          <a:lstStyle/>
          <a:p>
            <a:r>
              <a:rPr lang="en-US" dirty="0"/>
              <a:t>Docs that make you cry</a:t>
            </a:r>
          </a:p>
        </p:txBody>
      </p:sp>
      <p:pic>
        <p:nvPicPr>
          <p:cNvPr id="3" name="Picture 2">
            <a:extLst>
              <a:ext uri="{FF2B5EF4-FFF2-40B4-BE49-F238E27FC236}">
                <a16:creationId xmlns:a16="http://schemas.microsoft.com/office/drawing/2014/main" id="{83C889EC-E4BB-0DA5-5779-086ACC094C53}"/>
              </a:ext>
            </a:extLst>
          </p:cNvPr>
          <p:cNvPicPr>
            <a:picLocks noChangeAspect="1"/>
          </p:cNvPicPr>
          <p:nvPr/>
        </p:nvPicPr>
        <p:blipFill>
          <a:blip r:embed="rId3"/>
          <a:stretch>
            <a:fillRect/>
          </a:stretch>
        </p:blipFill>
        <p:spPr>
          <a:xfrm>
            <a:off x="436665" y="1624241"/>
            <a:ext cx="5730737" cy="4523624"/>
          </a:xfrm>
          <a:prstGeom prst="rect">
            <a:avLst/>
          </a:prstGeom>
        </p:spPr>
      </p:pic>
      <p:pic>
        <p:nvPicPr>
          <p:cNvPr id="8" name="Picture 7">
            <a:extLst>
              <a:ext uri="{FF2B5EF4-FFF2-40B4-BE49-F238E27FC236}">
                <a16:creationId xmlns:a16="http://schemas.microsoft.com/office/drawing/2014/main" id="{ACC1012E-52F8-0B50-D300-EF8DDD3E5443}"/>
              </a:ext>
            </a:extLst>
          </p:cNvPr>
          <p:cNvPicPr>
            <a:picLocks noChangeAspect="1"/>
          </p:cNvPicPr>
          <p:nvPr/>
        </p:nvPicPr>
        <p:blipFill>
          <a:blip r:embed="rId4"/>
          <a:stretch>
            <a:fillRect/>
          </a:stretch>
        </p:blipFill>
        <p:spPr>
          <a:xfrm>
            <a:off x="6167402" y="1648627"/>
            <a:ext cx="5730737" cy="4499238"/>
          </a:xfrm>
          <a:prstGeom prst="rect">
            <a:avLst/>
          </a:prstGeom>
        </p:spPr>
      </p:pic>
    </p:spTree>
    <p:extLst>
      <p:ext uri="{BB962C8B-B14F-4D97-AF65-F5344CB8AC3E}">
        <p14:creationId xmlns:p14="http://schemas.microsoft.com/office/powerpoint/2010/main" val="355248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4680-7CCD-2A09-5048-D906E966A05F}"/>
              </a:ext>
            </a:extLst>
          </p:cNvPr>
          <p:cNvSpPr>
            <a:spLocks noGrp="1"/>
          </p:cNvSpPr>
          <p:nvPr>
            <p:ph type="title"/>
          </p:nvPr>
        </p:nvSpPr>
        <p:spPr/>
        <p:txBody>
          <a:bodyPr/>
          <a:lstStyle/>
          <a:p>
            <a:r>
              <a:rPr lang="en-US" dirty="0"/>
              <a:t>Making the right call</a:t>
            </a:r>
          </a:p>
        </p:txBody>
      </p:sp>
      <p:pic>
        <p:nvPicPr>
          <p:cNvPr id="1028" name="Picture 4">
            <a:extLst>
              <a:ext uri="{FF2B5EF4-FFF2-40B4-BE49-F238E27FC236}">
                <a16:creationId xmlns:a16="http://schemas.microsoft.com/office/drawing/2014/main" id="{6BE83DFA-03AD-A62F-1CF9-409DEAA7B7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0839" y="1508125"/>
            <a:ext cx="4614168" cy="52693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A680CBC-3747-78DC-4D96-E06595321BE0}"/>
              </a:ext>
            </a:extLst>
          </p:cNvPr>
          <p:cNvPicPr>
            <a:picLocks noChangeAspect="1"/>
          </p:cNvPicPr>
          <p:nvPr/>
        </p:nvPicPr>
        <p:blipFill>
          <a:blip r:embed="rId4"/>
          <a:stretch>
            <a:fillRect/>
          </a:stretch>
        </p:blipFill>
        <p:spPr>
          <a:xfrm>
            <a:off x="4834915" y="1731819"/>
            <a:ext cx="7130168" cy="4225636"/>
          </a:xfrm>
          <a:prstGeom prst="rect">
            <a:avLst/>
          </a:prstGeom>
        </p:spPr>
      </p:pic>
    </p:spTree>
    <p:extLst>
      <p:ext uri="{BB962C8B-B14F-4D97-AF65-F5344CB8AC3E}">
        <p14:creationId xmlns:p14="http://schemas.microsoft.com/office/powerpoint/2010/main" val="3719267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F2A33F5-15F4-FEF7-629A-F3FA97B7D9C6}"/>
              </a:ext>
            </a:extLst>
          </p:cNvPr>
          <p:cNvSpPr>
            <a:spLocks noGrp="1"/>
          </p:cNvSpPr>
          <p:nvPr>
            <p:ph type="title"/>
          </p:nvPr>
        </p:nvSpPr>
        <p:spPr>
          <a:xfrm>
            <a:off x="838200" y="365126"/>
            <a:ext cx="10515600" cy="792466"/>
          </a:xfrm>
        </p:spPr>
        <p:txBody>
          <a:bodyPr/>
          <a:lstStyle/>
          <a:p>
            <a:r>
              <a:rPr lang="en-US" dirty="0"/>
              <a:t>Performance considerations for automation</a:t>
            </a:r>
          </a:p>
        </p:txBody>
      </p:sp>
      <p:pic>
        <p:nvPicPr>
          <p:cNvPr id="5" name="Picture 4">
            <a:extLst>
              <a:ext uri="{FF2B5EF4-FFF2-40B4-BE49-F238E27FC236}">
                <a16:creationId xmlns:a16="http://schemas.microsoft.com/office/drawing/2014/main" id="{08FD0596-B053-26C1-2D74-B2BD30B030BF}"/>
              </a:ext>
            </a:extLst>
          </p:cNvPr>
          <p:cNvPicPr>
            <a:picLocks noChangeAspect="1"/>
          </p:cNvPicPr>
          <p:nvPr/>
        </p:nvPicPr>
        <p:blipFill>
          <a:blip r:embed="rId3"/>
          <a:stretch>
            <a:fillRect/>
          </a:stretch>
        </p:blipFill>
        <p:spPr>
          <a:xfrm>
            <a:off x="1089548" y="1498060"/>
            <a:ext cx="4678903" cy="4678903"/>
          </a:xfrm>
          <a:prstGeom prst="rect">
            <a:avLst/>
          </a:prstGeom>
          <a:noFill/>
        </p:spPr>
      </p:pic>
      <p:sp>
        <p:nvSpPr>
          <p:cNvPr id="35" name="Content Placeholder 3">
            <a:extLst>
              <a:ext uri="{FF2B5EF4-FFF2-40B4-BE49-F238E27FC236}">
                <a16:creationId xmlns:a16="http://schemas.microsoft.com/office/drawing/2014/main" id="{89958063-4AA8-A8FC-34FA-D977B8D3FC2D}"/>
              </a:ext>
            </a:extLst>
          </p:cNvPr>
          <p:cNvSpPr>
            <a:spLocks noGrp="1"/>
          </p:cNvSpPr>
          <p:nvPr>
            <p:ph sz="half" idx="2"/>
          </p:nvPr>
        </p:nvSpPr>
        <p:spPr>
          <a:xfrm>
            <a:off x="6172200" y="1498060"/>
            <a:ext cx="5181600" cy="4678903"/>
          </a:xfrm>
        </p:spPr>
        <p:txBody>
          <a:bodyPr/>
          <a:lstStyle/>
          <a:p>
            <a:r>
              <a:rPr lang="en-US" dirty="0"/>
              <a:t>Limit data retrieved from API</a:t>
            </a:r>
          </a:p>
          <a:p>
            <a:pPr lvl="1"/>
            <a:r>
              <a:rPr lang="en-US" dirty="0"/>
              <a:t>-Property ($select)</a:t>
            </a:r>
          </a:p>
          <a:p>
            <a:pPr lvl="1"/>
            <a:r>
              <a:rPr lang="en-US" dirty="0"/>
              <a:t>-Filter</a:t>
            </a:r>
          </a:p>
          <a:p>
            <a:pPr lvl="1"/>
            <a:r>
              <a:rPr lang="en-US" dirty="0"/>
              <a:t>-Search</a:t>
            </a:r>
          </a:p>
          <a:p>
            <a:pPr lvl="1"/>
            <a:r>
              <a:rPr lang="en-US" dirty="0"/>
              <a:t>-Top</a:t>
            </a:r>
          </a:p>
          <a:p>
            <a:pPr lvl="1"/>
            <a:r>
              <a:rPr lang="en-US" dirty="0"/>
              <a:t>/delta/ endpoints</a:t>
            </a:r>
          </a:p>
          <a:p>
            <a:r>
              <a:rPr lang="en-US" dirty="0"/>
              <a:t>Techniques for limiting processing</a:t>
            </a:r>
          </a:p>
          <a:p>
            <a:pPr lvl="1"/>
            <a:r>
              <a:rPr lang="en-US" dirty="0"/>
              <a:t>.Count</a:t>
            </a:r>
          </a:p>
          <a:p>
            <a:pPr lvl="1"/>
            <a:r>
              <a:rPr lang="en-US" dirty="0"/>
              <a:t>Compare-Object</a:t>
            </a:r>
          </a:p>
          <a:p>
            <a:pPr lvl="1"/>
            <a:r>
              <a:rPr lang="en-US" dirty="0"/>
              <a:t>Measure-Object</a:t>
            </a:r>
          </a:p>
        </p:txBody>
      </p:sp>
      <p:sp>
        <p:nvSpPr>
          <p:cNvPr id="6" name="TextBox 5">
            <a:extLst>
              <a:ext uri="{FF2B5EF4-FFF2-40B4-BE49-F238E27FC236}">
                <a16:creationId xmlns:a16="http://schemas.microsoft.com/office/drawing/2014/main" id="{A7798178-6B6D-640C-D7BA-372AB33B67B9}"/>
              </a:ext>
            </a:extLst>
          </p:cNvPr>
          <p:cNvSpPr txBox="1"/>
          <p:nvPr/>
        </p:nvSpPr>
        <p:spPr>
          <a:xfrm>
            <a:off x="1387706" y="6317376"/>
            <a:ext cx="9966094" cy="400110"/>
          </a:xfrm>
          <a:prstGeom prst="rect">
            <a:avLst/>
          </a:prstGeom>
          <a:noFill/>
        </p:spPr>
        <p:txBody>
          <a:bodyPr wrap="square" rtlCol="0">
            <a:spAutoFit/>
          </a:bodyPr>
          <a:lstStyle/>
          <a:p>
            <a:r>
              <a:rPr lang="en-US" sz="2000" dirty="0">
                <a:solidFill>
                  <a:schemeClr val="bg1"/>
                </a:solidFill>
                <a:hlinkClick r:id="rId4"/>
              </a:rPr>
              <a:t>https://learn.microsoft.com/en-us/powershell/microsoftgraph/use-query-parameters</a:t>
            </a:r>
            <a:endParaRPr lang="en-US" sz="2000" dirty="0">
              <a:solidFill>
                <a:schemeClr val="bg1"/>
              </a:solidFill>
            </a:endParaRPr>
          </a:p>
        </p:txBody>
      </p:sp>
    </p:spTree>
    <p:extLst>
      <p:ext uri="{BB962C8B-B14F-4D97-AF65-F5344CB8AC3E}">
        <p14:creationId xmlns:p14="http://schemas.microsoft.com/office/powerpoint/2010/main" val="2038558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Exploring Graph PowerShell</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Yes, it’s not the </a:t>
            </a:r>
            <a:r>
              <a:rPr lang="en-US" dirty="0" err="1"/>
              <a:t>AzureAD</a:t>
            </a:r>
            <a:r>
              <a:rPr lang="en-US" dirty="0"/>
              <a:t> modules</a:t>
            </a:r>
          </a:p>
        </p:txBody>
      </p:sp>
    </p:spTree>
    <p:extLst>
      <p:ext uri="{BB962C8B-B14F-4D97-AF65-F5344CB8AC3E}">
        <p14:creationId xmlns:p14="http://schemas.microsoft.com/office/powerpoint/2010/main" val="356009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normAutofit/>
          </a:bodyPr>
          <a:lstStyle/>
          <a:p>
            <a:r>
              <a:rPr lang="en-US" dirty="0"/>
              <a:t>Let’s look at Graph API</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Mapping back to Graph PowerShell</a:t>
            </a:r>
          </a:p>
          <a:p>
            <a:r>
              <a:rPr lang="en-US" sz="3200" dirty="0"/>
              <a:t> Exploring permissions</a:t>
            </a:r>
          </a:p>
          <a:p>
            <a:r>
              <a:rPr lang="en-US" sz="3200" dirty="0"/>
              <a:t> Making native API calls</a:t>
            </a:r>
          </a:p>
          <a:p>
            <a:r>
              <a:rPr lang="en-US" sz="3200" dirty="0"/>
              <a:t> Batching and webhooks</a:t>
            </a:r>
          </a:p>
        </p:txBody>
      </p:sp>
    </p:spTree>
    <p:extLst>
      <p:ext uri="{BB962C8B-B14F-4D97-AF65-F5344CB8AC3E}">
        <p14:creationId xmlns:p14="http://schemas.microsoft.com/office/powerpoint/2010/main" val="1842621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9DE5-A14B-C40D-A9DF-9D24ABA9639B}"/>
              </a:ext>
            </a:extLst>
          </p:cNvPr>
          <p:cNvSpPr>
            <a:spLocks noGrp="1"/>
          </p:cNvSpPr>
          <p:nvPr>
            <p:ph type="title"/>
          </p:nvPr>
        </p:nvSpPr>
        <p:spPr/>
        <p:txBody>
          <a:bodyPr/>
          <a:lstStyle/>
          <a:p>
            <a:r>
              <a:rPr lang="en-US" dirty="0"/>
              <a:t>Docs that make you happier</a:t>
            </a:r>
          </a:p>
        </p:txBody>
      </p:sp>
      <p:pic>
        <p:nvPicPr>
          <p:cNvPr id="3" name="Picture 2">
            <a:extLst>
              <a:ext uri="{FF2B5EF4-FFF2-40B4-BE49-F238E27FC236}">
                <a16:creationId xmlns:a16="http://schemas.microsoft.com/office/drawing/2014/main" id="{9CAC1267-3979-B6BC-A8B7-C04A1A2EBB3D}"/>
              </a:ext>
            </a:extLst>
          </p:cNvPr>
          <p:cNvPicPr>
            <a:picLocks noChangeAspect="1"/>
          </p:cNvPicPr>
          <p:nvPr/>
        </p:nvPicPr>
        <p:blipFill>
          <a:blip r:embed="rId3"/>
          <a:stretch>
            <a:fillRect/>
          </a:stretch>
        </p:blipFill>
        <p:spPr>
          <a:xfrm>
            <a:off x="2102774" y="1690929"/>
            <a:ext cx="7986452" cy="4669941"/>
          </a:xfrm>
          <a:prstGeom prst="rect">
            <a:avLst/>
          </a:prstGeom>
        </p:spPr>
      </p:pic>
    </p:spTree>
    <p:extLst>
      <p:ext uri="{BB962C8B-B14F-4D97-AF65-F5344CB8AC3E}">
        <p14:creationId xmlns:p14="http://schemas.microsoft.com/office/powerpoint/2010/main" val="611395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0E18-DBD6-B79F-5B97-3454083880CA}"/>
              </a:ext>
            </a:extLst>
          </p:cNvPr>
          <p:cNvSpPr>
            <a:spLocks noGrp="1"/>
          </p:cNvSpPr>
          <p:nvPr>
            <p:ph type="title"/>
          </p:nvPr>
        </p:nvSpPr>
        <p:spPr/>
        <p:txBody>
          <a:bodyPr/>
          <a:lstStyle/>
          <a:p>
            <a:r>
              <a:rPr lang="en-US" dirty="0"/>
              <a:t>Find-</a:t>
            </a:r>
            <a:r>
              <a:rPr lang="en-US" dirty="0" err="1"/>
              <a:t>MgGraphCommand</a:t>
            </a:r>
            <a:r>
              <a:rPr lang="en-US" dirty="0"/>
              <a:t>, again! </a:t>
            </a:r>
            <a:r>
              <a:rPr lang="en-US" dirty="0">
                <a:sym typeface="Wingdings" panose="05000000000000000000" pitchFamily="2" charset="2"/>
              </a:rPr>
              <a:t></a:t>
            </a:r>
            <a:endParaRPr lang="en-US" dirty="0"/>
          </a:p>
        </p:txBody>
      </p:sp>
      <p:pic>
        <p:nvPicPr>
          <p:cNvPr id="9" name="Content Placeholder 8">
            <a:extLst>
              <a:ext uri="{FF2B5EF4-FFF2-40B4-BE49-F238E27FC236}">
                <a16:creationId xmlns:a16="http://schemas.microsoft.com/office/drawing/2014/main" id="{3B030474-5D3E-637A-8AD7-A760BC9DCCA5}"/>
              </a:ext>
            </a:extLst>
          </p:cNvPr>
          <p:cNvPicPr>
            <a:picLocks noGrp="1" noChangeAspect="1"/>
          </p:cNvPicPr>
          <p:nvPr>
            <p:ph idx="1"/>
          </p:nvPr>
        </p:nvPicPr>
        <p:blipFill>
          <a:blip r:embed="rId3"/>
          <a:stretch>
            <a:fillRect/>
          </a:stretch>
        </p:blipFill>
        <p:spPr>
          <a:xfrm>
            <a:off x="838200" y="1671876"/>
            <a:ext cx="10515600" cy="4341336"/>
          </a:xfrm>
        </p:spPr>
      </p:pic>
    </p:spTree>
    <p:extLst>
      <p:ext uri="{BB962C8B-B14F-4D97-AF65-F5344CB8AC3E}">
        <p14:creationId xmlns:p14="http://schemas.microsoft.com/office/powerpoint/2010/main" val="230642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2A68A83-E453-19E4-2FA4-019E70B9BFEF}"/>
              </a:ext>
            </a:extLst>
          </p:cNvPr>
          <p:cNvSpPr>
            <a:spLocks noGrp="1"/>
          </p:cNvSpPr>
          <p:nvPr>
            <p:ph type="title"/>
          </p:nvPr>
        </p:nvSpPr>
        <p:spPr>
          <a:xfrm>
            <a:off x="838200" y="365126"/>
            <a:ext cx="10515600" cy="792466"/>
          </a:xfrm>
        </p:spPr>
        <p:txBody>
          <a:bodyPr anchor="ctr">
            <a:normAutofit/>
          </a:bodyPr>
          <a:lstStyle/>
          <a:p>
            <a:r>
              <a:rPr lang="en-US" dirty="0" err="1"/>
              <a:t>Merill</a:t>
            </a:r>
            <a:r>
              <a:rPr lang="en-US" dirty="0"/>
              <a:t> is awesome! </a:t>
            </a:r>
          </a:p>
        </p:txBody>
      </p:sp>
      <p:pic>
        <p:nvPicPr>
          <p:cNvPr id="9" name="Content Placeholder 8">
            <a:extLst>
              <a:ext uri="{FF2B5EF4-FFF2-40B4-BE49-F238E27FC236}">
                <a16:creationId xmlns:a16="http://schemas.microsoft.com/office/drawing/2014/main" id="{6FF999EE-E4F2-AB3A-07F9-3D16DA944247}"/>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715479" y="1788672"/>
            <a:ext cx="4133813" cy="4133813"/>
          </a:xfrm>
        </p:spPr>
      </p:pic>
      <p:pic>
        <p:nvPicPr>
          <p:cNvPr id="18" name="Content Placeholder 17">
            <a:extLst>
              <a:ext uri="{FF2B5EF4-FFF2-40B4-BE49-F238E27FC236}">
                <a16:creationId xmlns:a16="http://schemas.microsoft.com/office/drawing/2014/main" id="{E875F279-EF33-4D7D-EF5A-E31EB54FBD88}"/>
              </a:ext>
            </a:extLst>
          </p:cNvPr>
          <p:cNvPicPr>
            <a:picLocks noGrp="1" noChangeAspect="1"/>
          </p:cNvPicPr>
          <p:nvPr>
            <p:ph sz="half" idx="2"/>
          </p:nvPr>
        </p:nvPicPr>
        <p:blipFill>
          <a:blip r:embed="rId5"/>
          <a:stretch>
            <a:fillRect/>
          </a:stretch>
        </p:blipFill>
        <p:spPr>
          <a:xfrm>
            <a:off x="4890855" y="1769991"/>
            <a:ext cx="7100254" cy="4152494"/>
          </a:xfrm>
        </p:spPr>
      </p:pic>
      <p:pic>
        <p:nvPicPr>
          <p:cNvPr id="22" name="Picture 21">
            <a:extLst>
              <a:ext uri="{FF2B5EF4-FFF2-40B4-BE49-F238E27FC236}">
                <a16:creationId xmlns:a16="http://schemas.microsoft.com/office/drawing/2014/main" id="{61B83B97-2FB8-4DB3-6B64-C41E16DEDDFC}"/>
              </a:ext>
            </a:extLst>
          </p:cNvPr>
          <p:cNvPicPr>
            <a:picLocks noChangeAspect="1"/>
          </p:cNvPicPr>
          <p:nvPr/>
        </p:nvPicPr>
        <p:blipFill>
          <a:blip r:embed="rId6"/>
          <a:stretch>
            <a:fillRect/>
          </a:stretch>
        </p:blipFill>
        <p:spPr>
          <a:xfrm>
            <a:off x="5499818" y="153314"/>
            <a:ext cx="880197" cy="1004278"/>
          </a:xfrm>
          <a:prstGeom prst="rect">
            <a:avLst/>
          </a:prstGeom>
        </p:spPr>
      </p:pic>
      <p:sp>
        <p:nvSpPr>
          <p:cNvPr id="25" name="TextBox 24">
            <a:extLst>
              <a:ext uri="{FF2B5EF4-FFF2-40B4-BE49-F238E27FC236}">
                <a16:creationId xmlns:a16="http://schemas.microsoft.com/office/drawing/2014/main" id="{9F5B99CB-F64D-4DE2-B280-6FEAAECDA0AB}"/>
              </a:ext>
            </a:extLst>
          </p:cNvPr>
          <p:cNvSpPr txBox="1"/>
          <p:nvPr/>
        </p:nvSpPr>
        <p:spPr>
          <a:xfrm>
            <a:off x="2244436" y="6153455"/>
            <a:ext cx="7509163" cy="523220"/>
          </a:xfrm>
          <a:prstGeom prst="rect">
            <a:avLst/>
          </a:prstGeom>
          <a:noFill/>
        </p:spPr>
        <p:txBody>
          <a:bodyPr wrap="square" rtlCol="0">
            <a:spAutoFit/>
          </a:bodyPr>
          <a:lstStyle/>
          <a:p>
            <a:r>
              <a:rPr lang="en-US" sz="2800" dirty="0">
                <a:solidFill>
                  <a:schemeClr val="bg1"/>
                </a:solidFill>
                <a:hlinkClick r:id="rId7"/>
              </a:rPr>
              <a:t>https://graphpermissions.merill.net/permission/</a:t>
            </a:r>
            <a:endParaRPr lang="en-US" sz="2800" dirty="0">
              <a:solidFill>
                <a:schemeClr val="bg1"/>
              </a:solidFill>
            </a:endParaRPr>
          </a:p>
        </p:txBody>
      </p:sp>
    </p:spTree>
    <p:extLst>
      <p:ext uri="{BB962C8B-B14F-4D97-AF65-F5344CB8AC3E}">
        <p14:creationId xmlns:p14="http://schemas.microsoft.com/office/powerpoint/2010/main" val="3187094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37B7-FF4E-301F-67F7-A7AB28B7DF9F}"/>
              </a:ext>
            </a:extLst>
          </p:cNvPr>
          <p:cNvSpPr>
            <a:spLocks noGrp="1"/>
          </p:cNvSpPr>
          <p:nvPr>
            <p:ph type="title"/>
          </p:nvPr>
        </p:nvSpPr>
        <p:spPr>
          <a:xfrm>
            <a:off x="839788" y="365125"/>
            <a:ext cx="10515600" cy="795528"/>
          </a:xfrm>
        </p:spPr>
        <p:txBody>
          <a:bodyPr anchor="ctr">
            <a:normAutofit/>
          </a:bodyPr>
          <a:lstStyle/>
          <a:p>
            <a:r>
              <a:rPr lang="en-US" dirty="0"/>
              <a:t>Advanced API Techniques</a:t>
            </a:r>
          </a:p>
        </p:txBody>
      </p:sp>
      <p:sp>
        <p:nvSpPr>
          <p:cNvPr id="14" name="Text Placeholder 2">
            <a:extLst>
              <a:ext uri="{FF2B5EF4-FFF2-40B4-BE49-F238E27FC236}">
                <a16:creationId xmlns:a16="http://schemas.microsoft.com/office/drawing/2014/main" id="{C5B0638E-531E-9C62-5272-705566705BE8}"/>
              </a:ext>
            </a:extLst>
          </p:cNvPr>
          <p:cNvSpPr>
            <a:spLocks noGrp="1"/>
          </p:cNvSpPr>
          <p:nvPr>
            <p:ph type="body" idx="1"/>
          </p:nvPr>
        </p:nvSpPr>
        <p:spPr>
          <a:xfrm>
            <a:off x="1792571" y="1515787"/>
            <a:ext cx="2578893" cy="485239"/>
          </a:xfrm>
        </p:spPr>
        <p:txBody>
          <a:bodyPr/>
          <a:lstStyle/>
          <a:p>
            <a:pPr algn="ctr"/>
            <a:r>
              <a:rPr lang="en-US" dirty="0"/>
              <a:t>Batching</a:t>
            </a:r>
          </a:p>
        </p:txBody>
      </p:sp>
      <p:pic>
        <p:nvPicPr>
          <p:cNvPr id="5" name="Content Placeholder 4">
            <a:extLst>
              <a:ext uri="{FF2B5EF4-FFF2-40B4-BE49-F238E27FC236}">
                <a16:creationId xmlns:a16="http://schemas.microsoft.com/office/drawing/2014/main" id="{690F3AD6-BC97-1D8A-1284-4D62870F617A}"/>
              </a:ext>
            </a:extLst>
          </p:cNvPr>
          <p:cNvPicPr>
            <a:picLocks noGrp="1" noChangeAspect="1"/>
          </p:cNvPicPr>
          <p:nvPr>
            <p:ph sz="half" idx="2"/>
          </p:nvPr>
        </p:nvPicPr>
        <p:blipFill>
          <a:blip r:embed="rId3"/>
          <a:srcRect t="-420" r="45903" b="2359"/>
          <a:stretch/>
        </p:blipFill>
        <p:spPr>
          <a:xfrm>
            <a:off x="1904987" y="2031708"/>
            <a:ext cx="2419211" cy="4273192"/>
          </a:xfrm>
          <a:noFill/>
        </p:spPr>
      </p:pic>
      <p:sp>
        <p:nvSpPr>
          <p:cNvPr id="16" name="Text Placeholder 4">
            <a:extLst>
              <a:ext uri="{FF2B5EF4-FFF2-40B4-BE49-F238E27FC236}">
                <a16:creationId xmlns:a16="http://schemas.microsoft.com/office/drawing/2014/main" id="{A73834E5-80F2-A912-5969-D4B616C5903A}"/>
              </a:ext>
            </a:extLst>
          </p:cNvPr>
          <p:cNvSpPr>
            <a:spLocks noGrp="1"/>
          </p:cNvSpPr>
          <p:nvPr>
            <p:ph type="body" sz="quarter" idx="3"/>
          </p:nvPr>
        </p:nvSpPr>
        <p:spPr>
          <a:xfrm>
            <a:off x="5659583" y="1515787"/>
            <a:ext cx="5183188" cy="485239"/>
          </a:xfrm>
        </p:spPr>
        <p:txBody>
          <a:bodyPr/>
          <a:lstStyle/>
          <a:p>
            <a:r>
              <a:rPr lang="en-US" dirty="0"/>
              <a:t>Change notification (webhook)</a:t>
            </a:r>
          </a:p>
        </p:txBody>
      </p:sp>
      <p:pic>
        <p:nvPicPr>
          <p:cNvPr id="9" name="Picture 8">
            <a:extLst>
              <a:ext uri="{FF2B5EF4-FFF2-40B4-BE49-F238E27FC236}">
                <a16:creationId xmlns:a16="http://schemas.microsoft.com/office/drawing/2014/main" id="{0D9F85FA-389C-9860-64C3-2943C240F927}"/>
              </a:ext>
            </a:extLst>
          </p:cNvPr>
          <p:cNvPicPr>
            <a:picLocks noChangeAspect="1"/>
          </p:cNvPicPr>
          <p:nvPr/>
        </p:nvPicPr>
        <p:blipFill>
          <a:blip r:embed="rId4"/>
          <a:srcRect l="-17" r="36744"/>
          <a:stretch/>
        </p:blipFill>
        <p:spPr>
          <a:xfrm>
            <a:off x="5112328" y="2091448"/>
            <a:ext cx="5730443" cy="4098216"/>
          </a:xfrm>
          <a:prstGeom prst="rect">
            <a:avLst/>
          </a:prstGeom>
          <a:noFill/>
        </p:spPr>
      </p:pic>
    </p:spTree>
    <p:extLst>
      <p:ext uri="{BB962C8B-B14F-4D97-AF65-F5344CB8AC3E}">
        <p14:creationId xmlns:p14="http://schemas.microsoft.com/office/powerpoint/2010/main" val="313751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Exploring Graph API</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Talking natively to Graph</a:t>
            </a:r>
          </a:p>
        </p:txBody>
      </p:sp>
    </p:spTree>
    <p:extLst>
      <p:ext uri="{BB962C8B-B14F-4D97-AF65-F5344CB8AC3E}">
        <p14:creationId xmlns:p14="http://schemas.microsoft.com/office/powerpoint/2010/main" val="3210153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MMS sessions are 60-75 minutes followed by LONG Q&amp;A</a:t>
            </a:r>
          </a:p>
          <a:p>
            <a:r>
              <a:rPr lang="en-US" sz="3200" dirty="0"/>
              <a:t>Please hold detailed questions until that Q&amp;A starts</a:t>
            </a:r>
          </a:p>
          <a:p>
            <a:r>
              <a:rPr lang="en-US" sz="3200" dirty="0"/>
              <a:t>Feel free to ask clarification questions</a:t>
            </a:r>
          </a:p>
          <a:p>
            <a:r>
              <a:rPr lang="en-US" sz="3200" dirty="0"/>
              <a:t>Remind the speakers to use Zoom It when you can’t see</a:t>
            </a:r>
          </a:p>
        </p:txBody>
      </p:sp>
    </p:spTree>
    <p:extLst>
      <p:ext uri="{BB962C8B-B14F-4D97-AF65-F5344CB8AC3E}">
        <p14:creationId xmlns:p14="http://schemas.microsoft.com/office/powerpoint/2010/main" val="2692478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a:xfrm>
            <a:off x="838200" y="365126"/>
            <a:ext cx="10515600" cy="792466"/>
          </a:xfrm>
        </p:spPr>
        <p:txBody>
          <a:bodyPr anchor="ctr">
            <a:normAutofit/>
          </a:bodyPr>
          <a:lstStyle/>
          <a:p>
            <a:r>
              <a:rPr lang="en-US" dirty="0"/>
              <a:t>Bonus: Power BI</a:t>
            </a:r>
          </a:p>
        </p:txBody>
      </p:sp>
      <p:pic>
        <p:nvPicPr>
          <p:cNvPr id="5" name="Graphic 4">
            <a:extLst>
              <a:ext uri="{FF2B5EF4-FFF2-40B4-BE49-F238E27FC236}">
                <a16:creationId xmlns:a16="http://schemas.microsoft.com/office/drawing/2014/main" id="{9DE2248C-3A09-4BAF-C64C-733661DBE5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9548" y="1498060"/>
            <a:ext cx="4678903" cy="4678903"/>
          </a:xfrm>
          <a:prstGeom prst="rect">
            <a:avLst/>
          </a:prstGeom>
        </p:spPr>
      </p:pic>
      <p:sp>
        <p:nvSpPr>
          <p:cNvPr id="3" name="Content Placeholder 2">
            <a:extLst>
              <a:ext uri="{FF2B5EF4-FFF2-40B4-BE49-F238E27FC236}">
                <a16:creationId xmlns:a16="http://schemas.microsoft.com/office/drawing/2014/main" id="{2E47C443-A519-CA6C-F515-F098DE1D8E32}"/>
              </a:ext>
            </a:extLst>
          </p:cNvPr>
          <p:cNvSpPr>
            <a:spLocks noGrp="1"/>
          </p:cNvSpPr>
          <p:nvPr>
            <p:ph sz="half" idx="2"/>
          </p:nvPr>
        </p:nvSpPr>
        <p:spPr>
          <a:xfrm>
            <a:off x="6172200" y="1498060"/>
            <a:ext cx="5181600" cy="4678903"/>
          </a:xfrm>
        </p:spPr>
        <p:txBody>
          <a:bodyPr>
            <a:normAutofit/>
          </a:bodyPr>
          <a:lstStyle/>
          <a:p>
            <a:r>
              <a:rPr lang="en-US" dirty="0"/>
              <a:t>We can connect Power BI to Graph API to create dashboards</a:t>
            </a:r>
          </a:p>
          <a:p>
            <a:endParaRPr lang="en-US" dirty="0"/>
          </a:p>
          <a:p>
            <a:r>
              <a:rPr lang="en-US" dirty="0"/>
              <a:t>This uses </a:t>
            </a:r>
            <a:r>
              <a:rPr lang="en-US" dirty="0" err="1"/>
              <a:t>Oauth</a:t>
            </a:r>
            <a:r>
              <a:rPr lang="en-US" dirty="0"/>
              <a:t> 2.0 and </a:t>
            </a:r>
            <a:r>
              <a:rPr lang="en-US" dirty="0" err="1"/>
              <a:t>Odata.Feed</a:t>
            </a:r>
            <a:r>
              <a:rPr lang="en-US" dirty="0"/>
              <a:t> or </a:t>
            </a:r>
            <a:r>
              <a:rPr lang="en-US" dirty="0" err="1"/>
              <a:t>Web.Contents</a:t>
            </a:r>
            <a:endParaRPr lang="en-US" dirty="0"/>
          </a:p>
          <a:p>
            <a:endParaRPr lang="en-US" dirty="0"/>
          </a:p>
          <a:p>
            <a:r>
              <a:rPr lang="en-US" dirty="0"/>
              <a:t>Unlike Intune, there is no additional data stored here</a:t>
            </a:r>
          </a:p>
        </p:txBody>
      </p:sp>
      <p:sp>
        <p:nvSpPr>
          <p:cNvPr id="9" name="TextBox 8">
            <a:extLst>
              <a:ext uri="{FF2B5EF4-FFF2-40B4-BE49-F238E27FC236}">
                <a16:creationId xmlns:a16="http://schemas.microsoft.com/office/drawing/2014/main" id="{573B2B92-CE64-2D0F-2BBD-6AFA8BCAF854}"/>
              </a:ext>
            </a:extLst>
          </p:cNvPr>
          <p:cNvSpPr txBox="1"/>
          <p:nvPr/>
        </p:nvSpPr>
        <p:spPr>
          <a:xfrm>
            <a:off x="1794164" y="6332765"/>
            <a:ext cx="8548253" cy="400110"/>
          </a:xfrm>
          <a:prstGeom prst="rect">
            <a:avLst/>
          </a:prstGeom>
          <a:noFill/>
        </p:spPr>
        <p:txBody>
          <a:bodyPr wrap="square">
            <a:spAutoFit/>
          </a:bodyPr>
          <a:lstStyle/>
          <a:p>
            <a:r>
              <a:rPr lang="en-US" sz="2000" dirty="0">
                <a:hlinkClick r:id="rId5"/>
              </a:rPr>
              <a:t>https://tech-peanuts.com/2020/05/28/connecting-power-bi-to-microsoft-graph/</a:t>
            </a:r>
            <a:endParaRPr lang="en-US" sz="2000" dirty="0"/>
          </a:p>
        </p:txBody>
      </p:sp>
    </p:spTree>
    <p:extLst>
      <p:ext uri="{BB962C8B-B14F-4D97-AF65-F5344CB8AC3E}">
        <p14:creationId xmlns:p14="http://schemas.microsoft.com/office/powerpoint/2010/main" val="362826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73D28-962F-8E43-5907-544A140D2750}"/>
              </a:ext>
            </a:extLst>
          </p:cNvPr>
          <p:cNvSpPr>
            <a:spLocks noGrp="1"/>
          </p:cNvSpPr>
          <p:nvPr>
            <p:ph type="title"/>
          </p:nvPr>
        </p:nvSpPr>
        <p:spPr/>
        <p:txBody>
          <a:bodyPr/>
          <a:lstStyle/>
          <a:p>
            <a:r>
              <a:rPr lang="en-US" dirty="0"/>
              <a:t>Intune</a:t>
            </a:r>
          </a:p>
        </p:txBody>
      </p:sp>
      <p:sp>
        <p:nvSpPr>
          <p:cNvPr id="5" name="Text Placeholder 4">
            <a:extLst>
              <a:ext uri="{FF2B5EF4-FFF2-40B4-BE49-F238E27FC236}">
                <a16:creationId xmlns:a16="http://schemas.microsoft.com/office/drawing/2014/main" id="{3B30A130-0D00-7790-26E9-044787E6435F}"/>
              </a:ext>
            </a:extLst>
          </p:cNvPr>
          <p:cNvSpPr>
            <a:spLocks noGrp="1"/>
          </p:cNvSpPr>
          <p:nvPr>
            <p:ph type="body" idx="1"/>
          </p:nvPr>
        </p:nvSpPr>
        <p:spPr/>
        <p:txBody>
          <a:bodyPr/>
          <a:lstStyle/>
          <a:p>
            <a:r>
              <a:rPr lang="en-US" dirty="0"/>
              <a:t>If you have devices, we have data</a:t>
            </a:r>
          </a:p>
        </p:txBody>
      </p:sp>
    </p:spTree>
    <p:extLst>
      <p:ext uri="{BB962C8B-B14F-4D97-AF65-F5344CB8AC3E}">
        <p14:creationId xmlns:p14="http://schemas.microsoft.com/office/powerpoint/2010/main" val="2279942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Intune Graph API</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Exploring the data available in Graph API</a:t>
            </a:r>
          </a:p>
          <a:p>
            <a:r>
              <a:rPr lang="en-US" sz="3200" dirty="0"/>
              <a:t> More than just data, we have actions!</a:t>
            </a:r>
          </a:p>
          <a:p>
            <a:r>
              <a:rPr lang="en-US" sz="3200" dirty="0"/>
              <a:t> Tips and tricks for discovering and automating API calls</a:t>
            </a:r>
          </a:p>
          <a:p>
            <a:r>
              <a:rPr lang="en-US" sz="3200" dirty="0"/>
              <a:t> Bonus: Audit logs</a:t>
            </a:r>
          </a:p>
        </p:txBody>
      </p:sp>
    </p:spTree>
    <p:extLst>
      <p:ext uri="{BB962C8B-B14F-4D97-AF65-F5344CB8AC3E}">
        <p14:creationId xmlns:p14="http://schemas.microsoft.com/office/powerpoint/2010/main" val="773508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E187D-7A07-836F-435B-ED803A65E2ED}"/>
              </a:ext>
            </a:extLst>
          </p:cNvPr>
          <p:cNvSpPr>
            <a:spLocks noGrp="1"/>
          </p:cNvSpPr>
          <p:nvPr>
            <p:ph type="title"/>
          </p:nvPr>
        </p:nvSpPr>
        <p:spPr/>
        <p:txBody>
          <a:bodyPr/>
          <a:lstStyle/>
          <a:p>
            <a:r>
              <a:rPr lang="en-US" dirty="0"/>
              <a:t>Entra vs Intune 😎</a:t>
            </a:r>
          </a:p>
        </p:txBody>
      </p:sp>
      <p:pic>
        <p:nvPicPr>
          <p:cNvPr id="5" name="Content Placeholder 4">
            <a:extLst>
              <a:ext uri="{FF2B5EF4-FFF2-40B4-BE49-F238E27FC236}">
                <a16:creationId xmlns:a16="http://schemas.microsoft.com/office/drawing/2014/main" id="{9C43F05A-0F2A-4D18-811B-3CD07D01497D}"/>
              </a:ext>
            </a:extLst>
          </p:cNvPr>
          <p:cNvPicPr>
            <a:picLocks noGrp="1" noRot="1" noChangeAspect="1" noMove="1" noResize="1" noEditPoints="1" noAdjustHandles="1" noChangeArrowheads="1" noChangeShapeType="1" noCrop="1"/>
          </p:cNvPicPr>
          <p:nvPr>
            <p:ph idx="1"/>
          </p:nvPr>
        </p:nvPicPr>
        <p:blipFill>
          <a:blip r:embed="rId3"/>
          <a:stretch>
            <a:fillRect/>
          </a:stretch>
        </p:blipFill>
        <p:spPr>
          <a:xfrm>
            <a:off x="838200" y="1768443"/>
            <a:ext cx="5377132" cy="4668838"/>
          </a:xfrm>
        </p:spPr>
      </p:pic>
      <p:pic>
        <p:nvPicPr>
          <p:cNvPr id="7" name="Picture 6">
            <a:extLst>
              <a:ext uri="{FF2B5EF4-FFF2-40B4-BE49-F238E27FC236}">
                <a16:creationId xmlns:a16="http://schemas.microsoft.com/office/drawing/2014/main" id="{B5465C6D-B086-86A3-90E0-0E34F33394ED}"/>
              </a:ext>
            </a:extLst>
          </p:cNvPr>
          <p:cNvPicPr>
            <a:picLocks noChangeAspect="1"/>
          </p:cNvPicPr>
          <p:nvPr/>
        </p:nvPicPr>
        <p:blipFill>
          <a:blip r:embed="rId4"/>
          <a:stretch>
            <a:fillRect/>
          </a:stretch>
        </p:blipFill>
        <p:spPr>
          <a:xfrm>
            <a:off x="6774873" y="1600543"/>
            <a:ext cx="3718476" cy="5004639"/>
          </a:xfrm>
          <a:prstGeom prst="rect">
            <a:avLst/>
          </a:prstGeom>
        </p:spPr>
      </p:pic>
    </p:spTree>
    <p:extLst>
      <p:ext uri="{BB962C8B-B14F-4D97-AF65-F5344CB8AC3E}">
        <p14:creationId xmlns:p14="http://schemas.microsoft.com/office/powerpoint/2010/main" val="1538656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5FC6-3D2F-16DF-8A38-FD6BD689C1E4}"/>
              </a:ext>
            </a:extLst>
          </p:cNvPr>
          <p:cNvSpPr>
            <a:spLocks noGrp="1"/>
          </p:cNvSpPr>
          <p:nvPr>
            <p:ph type="title"/>
          </p:nvPr>
        </p:nvSpPr>
        <p:spPr/>
        <p:txBody>
          <a:bodyPr/>
          <a:lstStyle/>
          <a:p>
            <a:r>
              <a:rPr lang="en-US" dirty="0"/>
              <a:t>Actions! 🎥</a:t>
            </a:r>
          </a:p>
        </p:txBody>
      </p:sp>
      <p:pic>
        <p:nvPicPr>
          <p:cNvPr id="21" name="Content Placeholder 20">
            <a:extLst>
              <a:ext uri="{FF2B5EF4-FFF2-40B4-BE49-F238E27FC236}">
                <a16:creationId xmlns:a16="http://schemas.microsoft.com/office/drawing/2014/main" id="{180B1A0D-963E-664D-D159-D1B042236CDB}"/>
              </a:ext>
            </a:extLst>
          </p:cNvPr>
          <p:cNvPicPr>
            <a:picLocks noGrp="1" noChangeAspect="1"/>
          </p:cNvPicPr>
          <p:nvPr>
            <p:ph idx="1"/>
          </p:nvPr>
        </p:nvPicPr>
        <p:blipFill>
          <a:blip r:embed="rId3"/>
          <a:stretch>
            <a:fillRect/>
          </a:stretch>
        </p:blipFill>
        <p:spPr>
          <a:xfrm>
            <a:off x="1044036" y="2833856"/>
            <a:ext cx="10848659" cy="1509553"/>
          </a:xfrm>
        </p:spPr>
      </p:pic>
      <p:pic>
        <p:nvPicPr>
          <p:cNvPr id="15" name="Picture 14">
            <a:extLst>
              <a:ext uri="{FF2B5EF4-FFF2-40B4-BE49-F238E27FC236}">
                <a16:creationId xmlns:a16="http://schemas.microsoft.com/office/drawing/2014/main" id="{BA02B010-7111-D382-7CE8-DDB1444349F2}"/>
              </a:ext>
            </a:extLst>
          </p:cNvPr>
          <p:cNvPicPr>
            <a:picLocks noChangeAspect="1"/>
          </p:cNvPicPr>
          <p:nvPr/>
        </p:nvPicPr>
        <p:blipFill>
          <a:blip r:embed="rId4"/>
          <a:srcRect t="9391"/>
          <a:stretch/>
        </p:blipFill>
        <p:spPr>
          <a:xfrm>
            <a:off x="1050964" y="1496294"/>
            <a:ext cx="10828318" cy="1292591"/>
          </a:xfrm>
          <a:prstGeom prst="rect">
            <a:avLst/>
          </a:prstGeom>
        </p:spPr>
      </p:pic>
      <p:pic>
        <p:nvPicPr>
          <p:cNvPr id="17" name="Picture 16">
            <a:extLst>
              <a:ext uri="{FF2B5EF4-FFF2-40B4-BE49-F238E27FC236}">
                <a16:creationId xmlns:a16="http://schemas.microsoft.com/office/drawing/2014/main" id="{F0B0C6D9-1DF7-D633-380B-3C62EFCC0FFC}"/>
              </a:ext>
            </a:extLst>
          </p:cNvPr>
          <p:cNvPicPr>
            <a:picLocks noChangeAspect="1"/>
          </p:cNvPicPr>
          <p:nvPr/>
        </p:nvPicPr>
        <p:blipFill>
          <a:blip r:embed="rId5"/>
          <a:srcRect t="4999"/>
          <a:stretch/>
        </p:blipFill>
        <p:spPr>
          <a:xfrm>
            <a:off x="1050963" y="4419605"/>
            <a:ext cx="10828319" cy="1750965"/>
          </a:xfrm>
          <a:prstGeom prst="rect">
            <a:avLst/>
          </a:prstGeom>
        </p:spPr>
      </p:pic>
      <p:sp>
        <p:nvSpPr>
          <p:cNvPr id="23" name="TextBox 22">
            <a:extLst>
              <a:ext uri="{FF2B5EF4-FFF2-40B4-BE49-F238E27FC236}">
                <a16:creationId xmlns:a16="http://schemas.microsoft.com/office/drawing/2014/main" id="{8EBDEEDD-2003-F78F-6598-FDB0E3A2342B}"/>
              </a:ext>
            </a:extLst>
          </p:cNvPr>
          <p:cNvSpPr txBox="1"/>
          <p:nvPr/>
        </p:nvSpPr>
        <p:spPr>
          <a:xfrm>
            <a:off x="1050962" y="6336818"/>
            <a:ext cx="9769437" cy="461665"/>
          </a:xfrm>
          <a:prstGeom prst="rect">
            <a:avLst/>
          </a:prstGeom>
          <a:noFill/>
        </p:spPr>
        <p:txBody>
          <a:bodyPr wrap="square">
            <a:spAutoFit/>
          </a:bodyPr>
          <a:lstStyle/>
          <a:p>
            <a:r>
              <a:rPr lang="en-US" sz="2400" b="0" i="0" dirty="0">
                <a:solidFill>
                  <a:schemeClr val="bg1"/>
                </a:solidFill>
                <a:effectLst/>
                <a:latin typeface="SFMono-Regular"/>
              </a:rPr>
              <a:t>Sync-</a:t>
            </a:r>
            <a:r>
              <a:rPr lang="en-US" sz="2400" b="0" i="0" dirty="0" err="1">
                <a:solidFill>
                  <a:schemeClr val="bg1"/>
                </a:solidFill>
                <a:effectLst/>
                <a:latin typeface="SFMono-Regular"/>
              </a:rPr>
              <a:t>MgDeviceManagementManagedDevice</a:t>
            </a:r>
            <a:r>
              <a:rPr lang="en-US" sz="2400" b="0" i="0" dirty="0">
                <a:solidFill>
                  <a:schemeClr val="bg1"/>
                </a:solidFill>
                <a:effectLst/>
                <a:latin typeface="SFMono-Regular"/>
              </a:rPr>
              <a:t> -</a:t>
            </a:r>
            <a:r>
              <a:rPr lang="en-US" sz="2400" b="0" i="0" dirty="0" err="1">
                <a:solidFill>
                  <a:schemeClr val="bg1"/>
                </a:solidFill>
                <a:effectLst/>
                <a:latin typeface="SFMono-Regular"/>
              </a:rPr>
              <a:t>ManagedDeviceId</a:t>
            </a:r>
            <a:r>
              <a:rPr lang="en-US" sz="2400" b="0" i="0" dirty="0">
                <a:solidFill>
                  <a:schemeClr val="bg1"/>
                </a:solidFill>
                <a:effectLst/>
                <a:latin typeface="SFMono-Regular"/>
              </a:rPr>
              <a:t> $</a:t>
            </a:r>
            <a:r>
              <a:rPr lang="en-US" sz="2400" dirty="0" err="1">
                <a:solidFill>
                  <a:schemeClr val="bg1"/>
                </a:solidFill>
                <a:latin typeface="SFMono-Regular"/>
              </a:rPr>
              <a:t>deviceId</a:t>
            </a:r>
            <a:r>
              <a:rPr lang="en-US" sz="2400" b="0" i="0" dirty="0">
                <a:solidFill>
                  <a:schemeClr val="bg1"/>
                </a:solidFill>
                <a:effectLst/>
                <a:latin typeface="SFMono-Regular"/>
              </a:rPr>
              <a:t> </a:t>
            </a:r>
            <a:endParaRPr lang="en-US" sz="2400" dirty="0">
              <a:solidFill>
                <a:schemeClr val="bg1"/>
              </a:solidFill>
            </a:endParaRPr>
          </a:p>
        </p:txBody>
      </p:sp>
    </p:spTree>
    <p:extLst>
      <p:ext uri="{BB962C8B-B14F-4D97-AF65-F5344CB8AC3E}">
        <p14:creationId xmlns:p14="http://schemas.microsoft.com/office/powerpoint/2010/main" val="3723631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9F54-692F-D538-4A91-E647520D92E3}"/>
              </a:ext>
            </a:extLst>
          </p:cNvPr>
          <p:cNvSpPr>
            <a:spLocks noGrp="1"/>
          </p:cNvSpPr>
          <p:nvPr>
            <p:ph type="title"/>
          </p:nvPr>
        </p:nvSpPr>
        <p:spPr/>
        <p:txBody>
          <a:bodyPr/>
          <a:lstStyle/>
          <a:p>
            <a:r>
              <a:rPr lang="en-US" dirty="0"/>
              <a:t>Bonus: Intune Audit Logs</a:t>
            </a:r>
          </a:p>
        </p:txBody>
      </p:sp>
      <p:sp>
        <p:nvSpPr>
          <p:cNvPr id="3" name="Content Placeholder 2">
            <a:extLst>
              <a:ext uri="{FF2B5EF4-FFF2-40B4-BE49-F238E27FC236}">
                <a16:creationId xmlns:a16="http://schemas.microsoft.com/office/drawing/2014/main" id="{83959A8F-4F16-3B72-F1B1-74CD1295185F}"/>
              </a:ext>
            </a:extLst>
          </p:cNvPr>
          <p:cNvSpPr>
            <a:spLocks noGrp="1"/>
          </p:cNvSpPr>
          <p:nvPr>
            <p:ph idx="1"/>
          </p:nvPr>
        </p:nvSpPr>
        <p:spPr/>
        <p:txBody>
          <a:bodyPr/>
          <a:lstStyle/>
          <a:p>
            <a:r>
              <a:rPr lang="en-US" dirty="0"/>
              <a:t> We can use these logs to track changes being made</a:t>
            </a:r>
          </a:p>
          <a:p>
            <a:r>
              <a:rPr lang="en-US" dirty="0"/>
              <a:t> We might want to monitor for specific events to trigger actions</a:t>
            </a:r>
          </a:p>
          <a:p>
            <a:r>
              <a:rPr lang="en-US" dirty="0"/>
              <a:t> Requires </a:t>
            </a:r>
            <a:r>
              <a:rPr lang="en-US" dirty="0" err="1"/>
              <a:t>DeviceManagementApps.Read.All</a:t>
            </a:r>
            <a:r>
              <a:rPr lang="en-US" dirty="0"/>
              <a:t> permissions</a:t>
            </a:r>
          </a:p>
          <a:p>
            <a:r>
              <a:rPr lang="en-US" dirty="0"/>
              <a:t> Use Get-</a:t>
            </a:r>
            <a:r>
              <a:rPr lang="en-US" dirty="0" err="1"/>
              <a:t>MgBetaDeviceManagementAuditEvent</a:t>
            </a:r>
            <a:r>
              <a:rPr lang="en-US" dirty="0"/>
              <a:t> with –Filter!</a:t>
            </a:r>
          </a:p>
          <a:p>
            <a:pPr lvl="1"/>
            <a:r>
              <a:rPr lang="en-US" dirty="0"/>
              <a:t> -Filter "</a:t>
            </a:r>
            <a:r>
              <a:rPr lang="en-US" dirty="0" err="1"/>
              <a:t>ActivityOperationType</a:t>
            </a:r>
            <a:r>
              <a:rPr lang="en-US" dirty="0"/>
              <a:t> eq 'Create'"</a:t>
            </a:r>
          </a:p>
          <a:p>
            <a:pPr lvl="1"/>
            <a:r>
              <a:rPr lang="en-US" dirty="0"/>
              <a:t> -Filter "</a:t>
            </a:r>
            <a:r>
              <a:rPr lang="en-US" dirty="0" err="1"/>
              <a:t>endswith</a:t>
            </a:r>
            <a:r>
              <a:rPr lang="en-US" dirty="0"/>
              <a:t>(</a:t>
            </a:r>
            <a:r>
              <a:rPr lang="en-US" dirty="0" err="1"/>
              <a:t>ActivityType</a:t>
            </a:r>
            <a:r>
              <a:rPr lang="en-US" dirty="0"/>
              <a:t>,'</a:t>
            </a:r>
            <a:r>
              <a:rPr lang="en-US" dirty="0" err="1"/>
              <a:t>MobileAppAssignment</a:t>
            </a:r>
            <a:r>
              <a:rPr lang="en-US" dirty="0"/>
              <a:t>')"</a:t>
            </a:r>
          </a:p>
        </p:txBody>
      </p:sp>
      <p:pic>
        <p:nvPicPr>
          <p:cNvPr id="5" name="Picture 4">
            <a:extLst>
              <a:ext uri="{FF2B5EF4-FFF2-40B4-BE49-F238E27FC236}">
                <a16:creationId xmlns:a16="http://schemas.microsoft.com/office/drawing/2014/main" id="{F0E48B44-FE6A-408F-C063-6B5217FE51DD}"/>
              </a:ext>
            </a:extLst>
          </p:cNvPr>
          <p:cNvPicPr>
            <a:picLocks noChangeAspect="1"/>
          </p:cNvPicPr>
          <p:nvPr/>
        </p:nvPicPr>
        <p:blipFill>
          <a:blip r:embed="rId3"/>
          <a:stretch>
            <a:fillRect/>
          </a:stretch>
        </p:blipFill>
        <p:spPr>
          <a:xfrm>
            <a:off x="498764" y="4392269"/>
            <a:ext cx="11194473" cy="1474530"/>
          </a:xfrm>
          <a:prstGeom prst="rect">
            <a:avLst/>
          </a:prstGeom>
        </p:spPr>
      </p:pic>
    </p:spTree>
    <p:extLst>
      <p:ext uri="{BB962C8B-B14F-4D97-AF65-F5344CB8AC3E}">
        <p14:creationId xmlns:p14="http://schemas.microsoft.com/office/powerpoint/2010/main" val="1899701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Exploring Intune Graph API</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Lots of data lives here</a:t>
            </a:r>
          </a:p>
        </p:txBody>
      </p:sp>
    </p:spTree>
    <p:extLst>
      <p:ext uri="{BB962C8B-B14F-4D97-AF65-F5344CB8AC3E}">
        <p14:creationId xmlns:p14="http://schemas.microsoft.com/office/powerpoint/2010/main" val="1132305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Data Warehouse 13</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Gaining access to the (not so) secret data warehouse</a:t>
            </a:r>
          </a:p>
          <a:p>
            <a:r>
              <a:rPr lang="en-US" sz="3200" dirty="0"/>
              <a:t> Exploring the collections and data</a:t>
            </a:r>
          </a:p>
          <a:p>
            <a:r>
              <a:rPr lang="en-US" sz="3200" dirty="0"/>
              <a:t> Automation and reporting opportunities</a:t>
            </a:r>
          </a:p>
        </p:txBody>
      </p:sp>
    </p:spTree>
    <p:extLst>
      <p:ext uri="{BB962C8B-B14F-4D97-AF65-F5344CB8AC3E}">
        <p14:creationId xmlns:p14="http://schemas.microsoft.com/office/powerpoint/2010/main" val="215282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883F-7E0B-A132-F5F6-3FEE47F6BFBA}"/>
              </a:ext>
            </a:extLst>
          </p:cNvPr>
          <p:cNvSpPr>
            <a:spLocks noGrp="1"/>
          </p:cNvSpPr>
          <p:nvPr>
            <p:ph type="title"/>
          </p:nvPr>
        </p:nvSpPr>
        <p:spPr>
          <a:xfrm>
            <a:off x="838200" y="365126"/>
            <a:ext cx="10515600" cy="792466"/>
          </a:xfrm>
        </p:spPr>
        <p:txBody>
          <a:bodyPr anchor="ctr">
            <a:normAutofit/>
          </a:bodyPr>
          <a:lstStyle/>
          <a:p>
            <a:r>
              <a:rPr lang="en-US" dirty="0"/>
              <a:t>Opening the doors</a:t>
            </a:r>
          </a:p>
        </p:txBody>
      </p:sp>
      <p:pic>
        <p:nvPicPr>
          <p:cNvPr id="13" name="Content Placeholder 12">
            <a:extLst>
              <a:ext uri="{FF2B5EF4-FFF2-40B4-BE49-F238E27FC236}">
                <a16:creationId xmlns:a16="http://schemas.microsoft.com/office/drawing/2014/main" id="{C7270441-A137-02F8-95B5-61A0863A8486}"/>
              </a:ext>
            </a:extLst>
          </p:cNvPr>
          <p:cNvPicPr>
            <a:picLocks noGrp="1" noChangeAspect="1"/>
          </p:cNvPicPr>
          <p:nvPr>
            <p:ph sz="half" idx="1"/>
          </p:nvPr>
        </p:nvPicPr>
        <p:blipFill>
          <a:blip r:embed="rId3"/>
          <a:srcRect b="1871"/>
          <a:stretch/>
        </p:blipFill>
        <p:spPr>
          <a:xfrm>
            <a:off x="838200" y="2231215"/>
            <a:ext cx="5181600" cy="3212592"/>
          </a:xfrm>
          <a:noFill/>
        </p:spPr>
      </p:pic>
      <p:pic>
        <p:nvPicPr>
          <p:cNvPr id="15" name="Picture 14">
            <a:extLst>
              <a:ext uri="{FF2B5EF4-FFF2-40B4-BE49-F238E27FC236}">
                <a16:creationId xmlns:a16="http://schemas.microsoft.com/office/drawing/2014/main" id="{D3C07840-9A5A-0A11-D045-9B7B6FE2C56E}"/>
              </a:ext>
            </a:extLst>
          </p:cNvPr>
          <p:cNvPicPr>
            <a:picLocks noChangeAspect="1"/>
          </p:cNvPicPr>
          <p:nvPr/>
        </p:nvPicPr>
        <p:blipFill>
          <a:blip r:embed="rId4"/>
          <a:srcRect r="18871" b="6345"/>
          <a:stretch/>
        </p:blipFill>
        <p:spPr>
          <a:xfrm>
            <a:off x="6172200" y="2231215"/>
            <a:ext cx="5181600" cy="3212592"/>
          </a:xfrm>
          <a:prstGeom prst="rect">
            <a:avLst/>
          </a:prstGeom>
          <a:noFill/>
        </p:spPr>
      </p:pic>
    </p:spTree>
    <p:extLst>
      <p:ext uri="{BB962C8B-B14F-4D97-AF65-F5344CB8AC3E}">
        <p14:creationId xmlns:p14="http://schemas.microsoft.com/office/powerpoint/2010/main" val="1030829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Exploring Data Warehouse</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It’s a not a very big warehouse</a:t>
            </a:r>
          </a:p>
        </p:txBody>
      </p:sp>
    </p:spTree>
    <p:extLst>
      <p:ext uri="{BB962C8B-B14F-4D97-AF65-F5344CB8AC3E}">
        <p14:creationId xmlns:p14="http://schemas.microsoft.com/office/powerpoint/2010/main" val="4088073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FB68CD-CB12-32EF-1CFE-54C294C3E92D}"/>
              </a:ext>
            </a:extLst>
          </p:cNvPr>
          <p:cNvSpPr>
            <a:spLocks noGrp="1"/>
          </p:cNvSpPr>
          <p:nvPr>
            <p:ph type="body" sz="quarter" idx="12"/>
          </p:nvPr>
        </p:nvSpPr>
        <p:spPr/>
        <p:txBody>
          <a:bodyPr>
            <a:noAutofit/>
          </a:bodyPr>
          <a:lstStyle/>
          <a:p>
            <a:r>
              <a:rPr lang="en-US" b="1" i="0" dirty="0">
                <a:solidFill>
                  <a:srgbClr val="F7F9F9"/>
                </a:solidFill>
                <a:effectLst/>
                <a:latin typeface="TwitterChirp"/>
              </a:rPr>
              <a:t>Jordan </a:t>
            </a:r>
            <a:r>
              <a:rPr lang="en-US" b="1" i="0" dirty="0" err="1">
                <a:solidFill>
                  <a:srgbClr val="F7F9F9"/>
                </a:solidFill>
                <a:effectLst/>
                <a:latin typeface="TwitterChirp"/>
              </a:rPr>
              <a:t>Benzing</a:t>
            </a:r>
            <a:endParaRPr lang="en-US" dirty="0"/>
          </a:p>
        </p:txBody>
      </p:sp>
      <p:sp>
        <p:nvSpPr>
          <p:cNvPr id="5" name="Text Placeholder 4">
            <a:extLst>
              <a:ext uri="{FF2B5EF4-FFF2-40B4-BE49-F238E27FC236}">
                <a16:creationId xmlns:a16="http://schemas.microsoft.com/office/drawing/2014/main" id="{BE1E5CAD-23FE-A4D7-B096-3334A7D79C8B}"/>
              </a:ext>
            </a:extLst>
          </p:cNvPr>
          <p:cNvSpPr>
            <a:spLocks noGrp="1"/>
          </p:cNvSpPr>
          <p:nvPr>
            <p:ph type="body" sz="quarter" idx="13"/>
          </p:nvPr>
        </p:nvSpPr>
        <p:spPr/>
        <p:txBody>
          <a:bodyPr>
            <a:normAutofit lnSpcReduction="10000"/>
          </a:bodyPr>
          <a:lstStyle/>
          <a:p>
            <a:r>
              <a:rPr lang="en-US" dirty="0"/>
              <a:t>Nathan McNulty</a:t>
            </a:r>
          </a:p>
        </p:txBody>
      </p:sp>
      <p:sp>
        <p:nvSpPr>
          <p:cNvPr id="8" name="Text Placeholder 7">
            <a:extLst>
              <a:ext uri="{FF2B5EF4-FFF2-40B4-BE49-F238E27FC236}">
                <a16:creationId xmlns:a16="http://schemas.microsoft.com/office/drawing/2014/main" id="{20280E57-51A9-979B-C838-5F016A209FD7}"/>
              </a:ext>
            </a:extLst>
          </p:cNvPr>
          <p:cNvSpPr>
            <a:spLocks noGrp="1"/>
          </p:cNvSpPr>
          <p:nvPr>
            <p:ph type="body" sz="quarter" idx="16"/>
          </p:nvPr>
        </p:nvSpPr>
        <p:spPr>
          <a:xfrm>
            <a:off x="1439693" y="4641610"/>
            <a:ext cx="4572000" cy="570470"/>
          </a:xfrm>
        </p:spPr>
        <p:txBody>
          <a:bodyPr>
            <a:normAutofit fontScale="85000" lnSpcReduction="20000"/>
          </a:bodyPr>
          <a:lstStyle/>
          <a:p>
            <a:r>
              <a:rPr lang="en-US" sz="2400" dirty="0"/>
              <a:t>Microsoft MVP, Engineer</a:t>
            </a:r>
            <a:br>
              <a:rPr lang="en-US" sz="2400" dirty="0"/>
            </a:br>
            <a:r>
              <a:rPr lang="en-US" sz="2400" dirty="0"/>
              <a:t>Patch My PC</a:t>
            </a:r>
          </a:p>
          <a:p>
            <a:endParaRPr lang="en-US" dirty="0"/>
          </a:p>
        </p:txBody>
      </p:sp>
      <p:sp>
        <p:nvSpPr>
          <p:cNvPr id="9" name="Text Placeholder 8">
            <a:extLst>
              <a:ext uri="{FF2B5EF4-FFF2-40B4-BE49-F238E27FC236}">
                <a16:creationId xmlns:a16="http://schemas.microsoft.com/office/drawing/2014/main" id="{F7177573-C298-FAF8-2140-0326B263D0A5}"/>
              </a:ext>
            </a:extLst>
          </p:cNvPr>
          <p:cNvSpPr>
            <a:spLocks noGrp="1"/>
          </p:cNvSpPr>
          <p:nvPr>
            <p:ph type="body" sz="quarter" idx="17"/>
          </p:nvPr>
        </p:nvSpPr>
        <p:spPr>
          <a:xfrm>
            <a:off x="6180350" y="4641610"/>
            <a:ext cx="4572000" cy="570470"/>
          </a:xfrm>
        </p:spPr>
        <p:txBody>
          <a:bodyPr>
            <a:normAutofit fontScale="92500" lnSpcReduction="10000"/>
          </a:bodyPr>
          <a:lstStyle/>
          <a:p>
            <a:r>
              <a:rPr lang="en-US" sz="2000" dirty="0"/>
              <a:t>Sr. Security Solutions Architect</a:t>
            </a:r>
            <a:br>
              <a:rPr lang="en-US" sz="2000" dirty="0"/>
            </a:br>
            <a:r>
              <a:rPr lang="en-US" sz="2000" dirty="0"/>
              <a:t>Patriot Consulting</a:t>
            </a:r>
          </a:p>
        </p:txBody>
      </p:sp>
      <p:pic>
        <p:nvPicPr>
          <p:cNvPr id="19" name="Picture Placeholder 18" descr="A person smiling at the camera&#10;&#10;Description automatically generated">
            <a:extLst>
              <a:ext uri="{FF2B5EF4-FFF2-40B4-BE49-F238E27FC236}">
                <a16:creationId xmlns:a16="http://schemas.microsoft.com/office/drawing/2014/main" id="{2CFC28A2-8B70-26C3-54C6-60AB2B6D1E4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3053" b="3053"/>
          <a:stretch>
            <a:fillRect/>
          </a:stretch>
        </p:blipFill>
        <p:spPr/>
      </p:pic>
      <p:sp>
        <p:nvSpPr>
          <p:cNvPr id="26" name="Text Placeholder 24">
            <a:extLst>
              <a:ext uri="{FF2B5EF4-FFF2-40B4-BE49-F238E27FC236}">
                <a16:creationId xmlns:a16="http://schemas.microsoft.com/office/drawing/2014/main" id="{04B6F668-5F45-9400-271B-C0635595B924}"/>
              </a:ext>
            </a:extLst>
          </p:cNvPr>
          <p:cNvSpPr>
            <a:spLocks noGrp="1"/>
          </p:cNvSpPr>
          <p:nvPr>
            <p:ph type="body" sz="quarter" idx="15"/>
          </p:nvPr>
        </p:nvSpPr>
        <p:spPr>
          <a:xfrm>
            <a:off x="6253878" y="5303520"/>
            <a:ext cx="4571998" cy="914400"/>
          </a:xfrm>
        </p:spPr>
        <p:txBody>
          <a:bodyPr>
            <a:normAutofit fontScale="92500" lnSpcReduction="10000"/>
          </a:bodyPr>
          <a:lstStyle/>
          <a:p>
            <a:r>
              <a:rPr lang="en-US" dirty="0" err="1"/>
              <a:t>nathan@nathanmcnutly.com</a:t>
            </a:r>
            <a:br>
              <a:rPr lang="en-US" dirty="0"/>
            </a:br>
            <a:br>
              <a:rPr lang="en-US" dirty="0"/>
            </a:br>
            <a:r>
              <a:rPr lang="en-US" dirty="0"/>
              <a:t>@</a:t>
            </a:r>
            <a:r>
              <a:rPr lang="en-US" dirty="0" err="1"/>
              <a:t>nathanmcnulty</a:t>
            </a:r>
            <a:endParaRPr lang="en-US" dirty="0"/>
          </a:p>
          <a:p>
            <a:endParaRPr lang="en-US" dirty="0"/>
          </a:p>
        </p:txBody>
      </p:sp>
      <p:pic>
        <p:nvPicPr>
          <p:cNvPr id="27" name="Graphic 26" descr="Envelope with solid fill">
            <a:extLst>
              <a:ext uri="{FF2B5EF4-FFF2-40B4-BE49-F238E27FC236}">
                <a16:creationId xmlns:a16="http://schemas.microsoft.com/office/drawing/2014/main" id="{A5715189-CCFA-3EB8-949D-C2187AC983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3353" y="5215760"/>
            <a:ext cx="457200" cy="457200"/>
          </a:xfrm>
          <a:prstGeom prst="rect">
            <a:avLst/>
          </a:prstGeom>
        </p:spPr>
      </p:pic>
      <p:pic>
        <p:nvPicPr>
          <p:cNvPr id="28" name="Graphic 27">
            <a:extLst>
              <a:ext uri="{FF2B5EF4-FFF2-40B4-BE49-F238E27FC236}">
                <a16:creationId xmlns:a16="http://schemas.microsoft.com/office/drawing/2014/main" id="{A1FA7F79-27EE-26CC-A61E-F7A4DE04C3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59564" y="5725369"/>
            <a:ext cx="457200" cy="457200"/>
          </a:xfrm>
          <a:prstGeom prst="rect">
            <a:avLst/>
          </a:prstGeom>
        </p:spPr>
      </p:pic>
      <p:sp>
        <p:nvSpPr>
          <p:cNvPr id="31" name="Text Placeholder 24">
            <a:extLst>
              <a:ext uri="{FF2B5EF4-FFF2-40B4-BE49-F238E27FC236}">
                <a16:creationId xmlns:a16="http://schemas.microsoft.com/office/drawing/2014/main" id="{CAB2DEB9-8C63-2EBD-46D3-B021CD3D5A5B}"/>
              </a:ext>
            </a:extLst>
          </p:cNvPr>
          <p:cNvSpPr txBox="1">
            <a:spLocks/>
          </p:cNvSpPr>
          <p:nvPr/>
        </p:nvSpPr>
        <p:spPr>
          <a:xfrm>
            <a:off x="1731352" y="5303520"/>
            <a:ext cx="3969793" cy="95374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Tx/>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Tx/>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br>
              <a:rPr lang="en-US" dirty="0"/>
            </a:br>
            <a:br>
              <a:rPr lang="en-US" dirty="0"/>
            </a:br>
            <a:r>
              <a:rPr lang="en-US" dirty="0"/>
              <a:t>@JordanTheITGuy</a:t>
            </a:r>
          </a:p>
          <a:p>
            <a:endParaRPr lang="en-US" dirty="0"/>
          </a:p>
        </p:txBody>
      </p:sp>
      <p:pic>
        <p:nvPicPr>
          <p:cNvPr id="32" name="Graphic 31" descr="Envelope with solid fill">
            <a:extLst>
              <a:ext uri="{FF2B5EF4-FFF2-40B4-BE49-F238E27FC236}">
                <a16:creationId xmlns:a16="http://schemas.microsoft.com/office/drawing/2014/main" id="{1A466A45-AF4E-58F8-A4E6-386E685791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07746" y="5213057"/>
            <a:ext cx="457200" cy="457200"/>
          </a:xfrm>
          <a:prstGeom prst="rect">
            <a:avLst/>
          </a:prstGeom>
        </p:spPr>
      </p:pic>
      <p:pic>
        <p:nvPicPr>
          <p:cNvPr id="33" name="Graphic 32">
            <a:extLst>
              <a:ext uri="{FF2B5EF4-FFF2-40B4-BE49-F238E27FC236}">
                <a16:creationId xmlns:a16="http://schemas.microsoft.com/office/drawing/2014/main" id="{063DCB67-0B64-7892-1A7C-87EA52C7FE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00531" y="5708744"/>
            <a:ext cx="457200" cy="457200"/>
          </a:xfrm>
          <a:prstGeom prst="rect">
            <a:avLst/>
          </a:prstGeom>
        </p:spPr>
      </p:pic>
      <p:pic>
        <p:nvPicPr>
          <p:cNvPr id="7" name="Picture Placeholder 6" descr="A person holding a phone&#10;&#10;Description automatically generated">
            <a:extLst>
              <a:ext uri="{FF2B5EF4-FFF2-40B4-BE49-F238E27FC236}">
                <a16:creationId xmlns:a16="http://schemas.microsoft.com/office/drawing/2014/main" id="{DAF0D552-3385-D812-7304-74C529C02E9F}"/>
              </a:ext>
            </a:extLst>
          </p:cNvPr>
          <p:cNvPicPr>
            <a:picLocks noGrp="1" noChangeAspect="1"/>
          </p:cNvPicPr>
          <p:nvPr>
            <p:ph type="pic" sz="quarter" idx="10"/>
          </p:nvPr>
        </p:nvPicPr>
        <p:blipFill>
          <a:blip r:embed="rId8">
            <a:extLst>
              <a:ext uri="{28A0092B-C50C-407E-A947-70E740481C1C}">
                <a14:useLocalDpi xmlns:a14="http://schemas.microsoft.com/office/drawing/2010/main" val="0"/>
              </a:ext>
            </a:extLst>
          </a:blip>
          <a:srcRect t="3053" b="3053"/>
          <a:stretch>
            <a:fillRect/>
          </a:stretch>
        </p:blipFill>
        <p:spPr/>
      </p:pic>
    </p:spTree>
    <p:extLst>
      <p:ext uri="{BB962C8B-B14F-4D97-AF65-F5344CB8AC3E}">
        <p14:creationId xmlns:p14="http://schemas.microsoft.com/office/powerpoint/2010/main" val="2749782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Remediations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Using Remediations to collect data</a:t>
            </a:r>
          </a:p>
          <a:p>
            <a:r>
              <a:rPr lang="en-US" sz="3200" dirty="0"/>
              <a:t> Automating Remediations and collection with Graph API</a:t>
            </a:r>
          </a:p>
          <a:p>
            <a:r>
              <a:rPr lang="en-US" sz="3200" dirty="0"/>
              <a:t> Community resources and samples</a:t>
            </a:r>
          </a:p>
        </p:txBody>
      </p:sp>
    </p:spTree>
    <p:extLst>
      <p:ext uri="{BB962C8B-B14F-4D97-AF65-F5344CB8AC3E}">
        <p14:creationId xmlns:p14="http://schemas.microsoft.com/office/powerpoint/2010/main" val="2980112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69BC-895E-CC60-C8A8-9D79487A7D93}"/>
              </a:ext>
            </a:extLst>
          </p:cNvPr>
          <p:cNvSpPr>
            <a:spLocks noGrp="1"/>
          </p:cNvSpPr>
          <p:nvPr>
            <p:ph type="title"/>
          </p:nvPr>
        </p:nvSpPr>
        <p:spPr/>
        <p:txBody>
          <a:bodyPr/>
          <a:lstStyle/>
          <a:p>
            <a:r>
              <a:rPr lang="en-US" dirty="0"/>
              <a:t>Anatomy of a remediation script</a:t>
            </a:r>
          </a:p>
        </p:txBody>
      </p:sp>
      <p:pic>
        <p:nvPicPr>
          <p:cNvPr id="5" name="Content Placeholder 4">
            <a:extLst>
              <a:ext uri="{FF2B5EF4-FFF2-40B4-BE49-F238E27FC236}">
                <a16:creationId xmlns:a16="http://schemas.microsoft.com/office/drawing/2014/main" id="{91DC7A61-9D4C-AEBB-4BA8-4F2469A74396}"/>
              </a:ext>
            </a:extLst>
          </p:cNvPr>
          <p:cNvPicPr>
            <a:picLocks noGrp="1" noChangeAspect="1"/>
          </p:cNvPicPr>
          <p:nvPr>
            <p:ph idx="1"/>
          </p:nvPr>
        </p:nvPicPr>
        <p:blipFill>
          <a:blip r:embed="rId3"/>
          <a:stretch>
            <a:fillRect/>
          </a:stretch>
        </p:blipFill>
        <p:spPr>
          <a:xfrm>
            <a:off x="893621" y="1766456"/>
            <a:ext cx="5278484" cy="4416412"/>
          </a:xfrm>
        </p:spPr>
      </p:pic>
      <p:pic>
        <p:nvPicPr>
          <p:cNvPr id="11" name="Picture 10">
            <a:extLst>
              <a:ext uri="{FF2B5EF4-FFF2-40B4-BE49-F238E27FC236}">
                <a16:creationId xmlns:a16="http://schemas.microsoft.com/office/drawing/2014/main" id="{F9795029-2D5E-292F-D278-59E34F767D4A}"/>
              </a:ext>
            </a:extLst>
          </p:cNvPr>
          <p:cNvPicPr>
            <a:picLocks noChangeAspect="1"/>
          </p:cNvPicPr>
          <p:nvPr/>
        </p:nvPicPr>
        <p:blipFill>
          <a:blip r:embed="rId4"/>
          <a:stretch>
            <a:fillRect/>
          </a:stretch>
        </p:blipFill>
        <p:spPr>
          <a:xfrm>
            <a:off x="6324602" y="1766456"/>
            <a:ext cx="4980709" cy="4416412"/>
          </a:xfrm>
          <a:prstGeom prst="rect">
            <a:avLst/>
          </a:prstGeom>
        </p:spPr>
      </p:pic>
    </p:spTree>
    <p:extLst>
      <p:ext uri="{BB962C8B-B14F-4D97-AF65-F5344CB8AC3E}">
        <p14:creationId xmlns:p14="http://schemas.microsoft.com/office/powerpoint/2010/main" val="1415210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2A8D-B0F6-0F59-CE6E-124752F42BB4}"/>
              </a:ext>
            </a:extLst>
          </p:cNvPr>
          <p:cNvSpPr>
            <a:spLocks noGrp="1"/>
          </p:cNvSpPr>
          <p:nvPr>
            <p:ph type="title"/>
          </p:nvPr>
        </p:nvSpPr>
        <p:spPr/>
        <p:txBody>
          <a:bodyPr/>
          <a:lstStyle/>
          <a:p>
            <a:r>
              <a:rPr lang="en-US" dirty="0"/>
              <a:t>Automating Remediation Scripts?!?</a:t>
            </a:r>
          </a:p>
        </p:txBody>
      </p:sp>
      <p:sp>
        <p:nvSpPr>
          <p:cNvPr id="3" name="Content Placeholder 2">
            <a:extLst>
              <a:ext uri="{FF2B5EF4-FFF2-40B4-BE49-F238E27FC236}">
                <a16:creationId xmlns:a16="http://schemas.microsoft.com/office/drawing/2014/main" id="{A384A95E-5568-7001-FDB0-384E9A5ADE65}"/>
              </a:ext>
            </a:extLst>
          </p:cNvPr>
          <p:cNvSpPr>
            <a:spLocks noGrp="1"/>
          </p:cNvSpPr>
          <p:nvPr>
            <p:ph idx="1"/>
          </p:nvPr>
        </p:nvSpPr>
        <p:spPr/>
        <p:txBody>
          <a:bodyPr/>
          <a:lstStyle/>
          <a:p>
            <a:r>
              <a:rPr lang="en-US" dirty="0"/>
              <a:t> </a:t>
            </a:r>
          </a:p>
        </p:txBody>
      </p:sp>
      <p:pic>
        <p:nvPicPr>
          <p:cNvPr id="5" name="Picture 4">
            <a:extLst>
              <a:ext uri="{FF2B5EF4-FFF2-40B4-BE49-F238E27FC236}">
                <a16:creationId xmlns:a16="http://schemas.microsoft.com/office/drawing/2014/main" id="{06DA4FE5-1C61-FA7E-2D92-61467A159FFD}"/>
              </a:ext>
            </a:extLst>
          </p:cNvPr>
          <p:cNvPicPr>
            <a:picLocks noChangeAspect="1"/>
          </p:cNvPicPr>
          <p:nvPr/>
        </p:nvPicPr>
        <p:blipFill>
          <a:blip r:embed="rId3"/>
          <a:stretch>
            <a:fillRect/>
          </a:stretch>
        </p:blipFill>
        <p:spPr>
          <a:xfrm>
            <a:off x="0" y="4415370"/>
            <a:ext cx="12192000" cy="2275698"/>
          </a:xfrm>
          <a:prstGeom prst="rect">
            <a:avLst/>
          </a:prstGeom>
        </p:spPr>
      </p:pic>
      <p:pic>
        <p:nvPicPr>
          <p:cNvPr id="13" name="Picture 12">
            <a:extLst>
              <a:ext uri="{FF2B5EF4-FFF2-40B4-BE49-F238E27FC236}">
                <a16:creationId xmlns:a16="http://schemas.microsoft.com/office/drawing/2014/main" id="{B422BBA6-E373-7D59-B48B-852B784D3FFD}"/>
              </a:ext>
            </a:extLst>
          </p:cNvPr>
          <p:cNvPicPr>
            <a:picLocks noChangeAspect="1"/>
          </p:cNvPicPr>
          <p:nvPr/>
        </p:nvPicPr>
        <p:blipFill>
          <a:blip r:embed="rId4"/>
          <a:stretch>
            <a:fillRect/>
          </a:stretch>
        </p:blipFill>
        <p:spPr>
          <a:xfrm>
            <a:off x="0" y="1588231"/>
            <a:ext cx="6317673" cy="2687753"/>
          </a:xfrm>
          <a:prstGeom prst="rect">
            <a:avLst/>
          </a:prstGeom>
        </p:spPr>
      </p:pic>
      <p:pic>
        <p:nvPicPr>
          <p:cNvPr id="15" name="Picture 14">
            <a:extLst>
              <a:ext uri="{FF2B5EF4-FFF2-40B4-BE49-F238E27FC236}">
                <a16:creationId xmlns:a16="http://schemas.microsoft.com/office/drawing/2014/main" id="{3E76D1FC-B8FD-339C-F6B9-D6CA2AF91869}"/>
              </a:ext>
            </a:extLst>
          </p:cNvPr>
          <p:cNvPicPr>
            <a:picLocks noChangeAspect="1"/>
          </p:cNvPicPr>
          <p:nvPr/>
        </p:nvPicPr>
        <p:blipFill>
          <a:blip r:embed="rId5"/>
          <a:srcRect t="-1" b="25937"/>
          <a:stretch/>
        </p:blipFill>
        <p:spPr>
          <a:xfrm>
            <a:off x="6317672" y="1588231"/>
            <a:ext cx="5874327" cy="2687753"/>
          </a:xfrm>
          <a:prstGeom prst="rect">
            <a:avLst/>
          </a:prstGeom>
        </p:spPr>
      </p:pic>
    </p:spTree>
    <p:extLst>
      <p:ext uri="{BB962C8B-B14F-4D97-AF65-F5344CB8AC3E}">
        <p14:creationId xmlns:p14="http://schemas.microsoft.com/office/powerpoint/2010/main" val="2937381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Exploring Remediations</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If the data doesn’t exist, we can fix that</a:t>
            </a:r>
          </a:p>
        </p:txBody>
      </p:sp>
    </p:spTree>
    <p:extLst>
      <p:ext uri="{BB962C8B-B14F-4D97-AF65-F5344CB8AC3E}">
        <p14:creationId xmlns:p14="http://schemas.microsoft.com/office/powerpoint/2010/main" val="4101483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Device Query</a:t>
            </a:r>
          </a:p>
        </p:txBody>
      </p:sp>
      <p:sp>
        <p:nvSpPr>
          <p:cNvPr id="7" name="TextBox 6">
            <a:extLst>
              <a:ext uri="{FF2B5EF4-FFF2-40B4-BE49-F238E27FC236}">
                <a16:creationId xmlns:a16="http://schemas.microsoft.com/office/drawing/2014/main" id="{EF41731F-4B7C-920C-4046-30BEF4E032DE}"/>
              </a:ext>
            </a:extLst>
          </p:cNvPr>
          <p:cNvSpPr txBox="1"/>
          <p:nvPr/>
        </p:nvSpPr>
        <p:spPr>
          <a:xfrm>
            <a:off x="1246909" y="6101458"/>
            <a:ext cx="9698181" cy="523220"/>
          </a:xfrm>
          <a:prstGeom prst="rect">
            <a:avLst/>
          </a:prstGeom>
          <a:noFill/>
        </p:spPr>
        <p:txBody>
          <a:bodyPr wrap="square">
            <a:spAutoFit/>
          </a:bodyPr>
          <a:lstStyle/>
          <a:p>
            <a:r>
              <a:rPr lang="en-US" sz="2800" dirty="0">
                <a:hlinkClick r:id="rId3"/>
              </a:rPr>
              <a:t>https://learn.microsoft.com/en-us/mem/analytics/device-query</a:t>
            </a:r>
            <a:endParaRPr lang="en-US" sz="2800" dirty="0"/>
          </a:p>
        </p:txBody>
      </p:sp>
      <p:pic>
        <p:nvPicPr>
          <p:cNvPr id="9" name="Graphic 8">
            <a:extLst>
              <a:ext uri="{FF2B5EF4-FFF2-40B4-BE49-F238E27FC236}">
                <a16:creationId xmlns:a16="http://schemas.microsoft.com/office/drawing/2014/main" id="{B1EF3398-D57F-EB0B-805B-90872E7398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156" y="2076883"/>
            <a:ext cx="3935990" cy="3935990"/>
          </a:xfrm>
          <a:prstGeom prst="rect">
            <a:avLst/>
          </a:prstGeom>
        </p:spPr>
      </p:pic>
      <p:pic>
        <p:nvPicPr>
          <p:cNvPr id="3" name="Picture 2">
            <a:extLst>
              <a:ext uri="{FF2B5EF4-FFF2-40B4-BE49-F238E27FC236}">
                <a16:creationId xmlns:a16="http://schemas.microsoft.com/office/drawing/2014/main" id="{4B955761-ED6A-7BE5-7C48-708922A4F3F2}"/>
              </a:ext>
            </a:extLst>
          </p:cNvPr>
          <p:cNvPicPr>
            <a:picLocks noChangeAspect="1"/>
          </p:cNvPicPr>
          <p:nvPr/>
        </p:nvPicPr>
        <p:blipFill>
          <a:blip r:embed="rId6"/>
          <a:stretch>
            <a:fillRect/>
          </a:stretch>
        </p:blipFill>
        <p:spPr>
          <a:xfrm>
            <a:off x="4250929" y="1596124"/>
            <a:ext cx="7699915" cy="4505334"/>
          </a:xfrm>
          <a:prstGeom prst="rect">
            <a:avLst/>
          </a:prstGeom>
        </p:spPr>
      </p:pic>
    </p:spTree>
    <p:extLst>
      <p:ext uri="{BB962C8B-B14F-4D97-AF65-F5344CB8AC3E}">
        <p14:creationId xmlns:p14="http://schemas.microsoft.com/office/powerpoint/2010/main" val="3016173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Exploring Device Query</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Like </a:t>
            </a:r>
            <a:r>
              <a:rPr lang="en-US" dirty="0" err="1"/>
              <a:t>CMPivot</a:t>
            </a:r>
            <a:r>
              <a:rPr lang="en-US" dirty="0"/>
              <a:t>, but also not like </a:t>
            </a:r>
            <a:r>
              <a:rPr lang="en-US" dirty="0" err="1"/>
              <a:t>CMPivot</a:t>
            </a:r>
            <a:endParaRPr lang="en-US" dirty="0"/>
          </a:p>
        </p:txBody>
      </p:sp>
    </p:spTree>
    <p:extLst>
      <p:ext uri="{BB962C8B-B14F-4D97-AF65-F5344CB8AC3E}">
        <p14:creationId xmlns:p14="http://schemas.microsoft.com/office/powerpoint/2010/main" val="299856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73D28-962F-8E43-5907-544A140D2750}"/>
              </a:ext>
            </a:extLst>
          </p:cNvPr>
          <p:cNvSpPr>
            <a:spLocks noGrp="1"/>
          </p:cNvSpPr>
          <p:nvPr>
            <p:ph type="title"/>
          </p:nvPr>
        </p:nvSpPr>
        <p:spPr/>
        <p:txBody>
          <a:bodyPr/>
          <a:lstStyle/>
          <a:p>
            <a:r>
              <a:rPr lang="en-US" dirty="0"/>
              <a:t>Defender XDR</a:t>
            </a:r>
          </a:p>
        </p:txBody>
      </p:sp>
      <p:sp>
        <p:nvSpPr>
          <p:cNvPr id="5" name="Text Placeholder 4">
            <a:extLst>
              <a:ext uri="{FF2B5EF4-FFF2-40B4-BE49-F238E27FC236}">
                <a16:creationId xmlns:a16="http://schemas.microsoft.com/office/drawing/2014/main" id="{3B30A130-0D00-7790-26E9-044787E6435F}"/>
              </a:ext>
            </a:extLst>
          </p:cNvPr>
          <p:cNvSpPr>
            <a:spLocks noGrp="1"/>
          </p:cNvSpPr>
          <p:nvPr>
            <p:ph type="body" idx="1"/>
          </p:nvPr>
        </p:nvSpPr>
        <p:spPr/>
        <p:txBody>
          <a:bodyPr/>
          <a:lstStyle/>
          <a:p>
            <a:r>
              <a:rPr lang="en-US" dirty="0"/>
              <a:t>The more Defender the better</a:t>
            </a:r>
          </a:p>
        </p:txBody>
      </p:sp>
    </p:spTree>
    <p:extLst>
      <p:ext uri="{BB962C8B-B14F-4D97-AF65-F5344CB8AC3E}">
        <p14:creationId xmlns:p14="http://schemas.microsoft.com/office/powerpoint/2010/main" val="1082866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Advanced Hunting</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Look at that schema!</a:t>
            </a:r>
          </a:p>
          <a:p>
            <a:r>
              <a:rPr lang="en-US" sz="3200" dirty="0"/>
              <a:t> Tips for filtering and finding our data</a:t>
            </a:r>
          </a:p>
          <a:p>
            <a:r>
              <a:rPr lang="en-US" sz="3200" dirty="0"/>
              <a:t> Bringing in external data sources</a:t>
            </a:r>
          </a:p>
        </p:txBody>
      </p:sp>
    </p:spTree>
    <p:extLst>
      <p:ext uri="{BB962C8B-B14F-4D97-AF65-F5344CB8AC3E}">
        <p14:creationId xmlns:p14="http://schemas.microsoft.com/office/powerpoint/2010/main" val="1782400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0415E-8AD9-ED27-EF80-6BFF5DA309F2}"/>
              </a:ext>
            </a:extLst>
          </p:cNvPr>
          <p:cNvSpPr>
            <a:spLocks noGrp="1"/>
          </p:cNvSpPr>
          <p:nvPr>
            <p:ph type="title"/>
          </p:nvPr>
        </p:nvSpPr>
        <p:spPr/>
        <p:txBody>
          <a:bodyPr/>
          <a:lstStyle/>
          <a:p>
            <a:r>
              <a:rPr lang="en-US" dirty="0"/>
              <a:t>Enriching with external data?</a:t>
            </a:r>
          </a:p>
        </p:txBody>
      </p:sp>
      <p:sp>
        <p:nvSpPr>
          <p:cNvPr id="3" name="Content Placeholder 2">
            <a:extLst>
              <a:ext uri="{FF2B5EF4-FFF2-40B4-BE49-F238E27FC236}">
                <a16:creationId xmlns:a16="http://schemas.microsoft.com/office/drawing/2014/main" id="{DF056611-7088-86BE-8731-3D32B9CCDCB9}"/>
              </a:ext>
            </a:extLst>
          </p:cNvPr>
          <p:cNvSpPr>
            <a:spLocks noGrp="1"/>
          </p:cNvSpPr>
          <p:nvPr>
            <p:ph idx="1"/>
          </p:nvPr>
        </p:nvSpPr>
        <p:spPr/>
        <p:txBody>
          <a:bodyPr/>
          <a:lstStyle/>
          <a:p>
            <a:r>
              <a:rPr lang="en-US" dirty="0"/>
              <a:t> In Defender XDR, we’ve always been able to use </a:t>
            </a:r>
            <a:r>
              <a:rPr lang="en-US" dirty="0" err="1"/>
              <a:t>externaldata</a:t>
            </a:r>
            <a:r>
              <a:rPr lang="en-US" dirty="0"/>
              <a:t>()</a:t>
            </a:r>
          </a:p>
          <a:p>
            <a:pPr lvl="1"/>
            <a:r>
              <a:rPr lang="sv-SE" b="0" i="0" u="none" strike="noStrike" dirty="0">
                <a:solidFill>
                  <a:srgbClr val="E7E9EA"/>
                </a:solidFill>
                <a:effectLst/>
                <a:latin typeface="TwitterChirp"/>
              </a:rPr>
              <a:t> externaldata (Name:string) ["</a:t>
            </a:r>
            <a:r>
              <a:rPr lang="sv-SE" b="0" i="0" u="none" strike="noStrike" dirty="0">
                <a:solidFill>
                  <a:srgbClr val="1D9BF0"/>
                </a:solidFill>
                <a:effectLst/>
                <a:latin typeface="inherit"/>
                <a:hlinkClick r:id="rId3"/>
              </a:rPr>
              <a:t>https://</a:t>
            </a:r>
            <a:r>
              <a:rPr lang="sv-SE" b="0" i="0" u="none" strike="noStrike" dirty="0">
                <a:solidFill>
                  <a:srgbClr val="1D9BF0"/>
                </a:solidFill>
                <a:effectLst/>
                <a:latin typeface="TwitterChirp"/>
                <a:hlinkClick r:id="rId3"/>
              </a:rPr>
              <a:t>lolbas-project.github.io/api/lolbas.csv</a:t>
            </a:r>
            <a:r>
              <a:rPr lang="sv-SE" b="0" i="0" u="none" strike="noStrike" dirty="0">
                <a:solidFill>
                  <a:srgbClr val="E7E9EA"/>
                </a:solidFill>
                <a:effectLst/>
                <a:latin typeface="TwitterChirp"/>
              </a:rPr>
              <a:t>"]</a:t>
            </a:r>
          </a:p>
          <a:p>
            <a:r>
              <a:rPr lang="sv-SE" dirty="0">
                <a:solidFill>
                  <a:srgbClr val="E7E9EA"/>
                </a:solidFill>
                <a:latin typeface="TwitterChirp"/>
              </a:rPr>
              <a:t> The Unified SOC platform now allows us to use _(GetWatchlist)</a:t>
            </a:r>
          </a:p>
          <a:p>
            <a:pPr lvl="1"/>
            <a:r>
              <a:rPr lang="en-US" dirty="0"/>
              <a:t> _</a:t>
            </a:r>
            <a:r>
              <a:rPr lang="en-US" dirty="0" err="1"/>
              <a:t>GetWatchlist</a:t>
            </a:r>
            <a:r>
              <a:rPr lang="en-US" dirty="0"/>
              <a:t>('LOLBAS’)</a:t>
            </a:r>
          </a:p>
          <a:p>
            <a:r>
              <a:rPr lang="en-US" dirty="0"/>
              <a:t> This means we can use a near free Sentinel to bring in new data!</a:t>
            </a:r>
          </a:p>
          <a:p>
            <a:pPr lvl="1"/>
            <a:r>
              <a:rPr lang="en-US" dirty="0"/>
              <a:t> Watchlists can be maintained by Logic Apps or other automation</a:t>
            </a:r>
          </a:p>
          <a:p>
            <a:pPr lvl="1"/>
            <a:r>
              <a:rPr lang="en-US" dirty="0"/>
              <a:t> Think of querying which members of a group opened an app or email ;)</a:t>
            </a:r>
          </a:p>
        </p:txBody>
      </p:sp>
    </p:spTree>
    <p:extLst>
      <p:ext uri="{BB962C8B-B14F-4D97-AF65-F5344CB8AC3E}">
        <p14:creationId xmlns:p14="http://schemas.microsoft.com/office/powerpoint/2010/main" val="502172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Exploring Advanced Hunting</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Not a simple hunting expedition</a:t>
            </a:r>
          </a:p>
        </p:txBody>
      </p:sp>
    </p:spTree>
    <p:extLst>
      <p:ext uri="{BB962C8B-B14F-4D97-AF65-F5344CB8AC3E}">
        <p14:creationId xmlns:p14="http://schemas.microsoft.com/office/powerpoint/2010/main" val="376967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The Data Discovery Journey</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Graph API</a:t>
            </a:r>
          </a:p>
          <a:p>
            <a:pPr lvl="1"/>
            <a:r>
              <a:rPr lang="en-US" sz="2800" dirty="0"/>
              <a:t> Midwater dive into Graph PowerShell and Graph API</a:t>
            </a:r>
            <a:r>
              <a:rPr lang="en-US" sz="3200" dirty="0"/>
              <a:t> </a:t>
            </a:r>
          </a:p>
          <a:p>
            <a:r>
              <a:rPr lang="en-US" sz="3200" dirty="0"/>
              <a:t>Intune</a:t>
            </a:r>
          </a:p>
          <a:p>
            <a:pPr lvl="1"/>
            <a:r>
              <a:rPr lang="en-US" sz="2800" dirty="0"/>
              <a:t> Graph API, Data warehouse, Remediations, and Device Query</a:t>
            </a:r>
          </a:p>
          <a:p>
            <a:r>
              <a:rPr lang="en-US" sz="3200" dirty="0"/>
              <a:t>Defender XDR</a:t>
            </a:r>
          </a:p>
          <a:p>
            <a:pPr lvl="1"/>
            <a:r>
              <a:rPr lang="en-US" sz="2800" dirty="0"/>
              <a:t> Extending Defender data with Live Response and Sentinel</a:t>
            </a:r>
          </a:p>
          <a:p>
            <a:r>
              <a:rPr lang="en-US" sz="3200" dirty="0"/>
              <a:t> Examples</a:t>
            </a:r>
          </a:p>
          <a:p>
            <a:endParaRPr lang="en-US" sz="3200" dirty="0"/>
          </a:p>
        </p:txBody>
      </p:sp>
    </p:spTree>
    <p:extLst>
      <p:ext uri="{BB962C8B-B14F-4D97-AF65-F5344CB8AC3E}">
        <p14:creationId xmlns:p14="http://schemas.microsoft.com/office/powerpoint/2010/main" val="3966274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Defender APIs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APIs from the pre-Graph era</a:t>
            </a:r>
          </a:p>
          <a:p>
            <a:r>
              <a:rPr lang="en-US" sz="3200" dirty="0"/>
              <a:t> Collect more data with Threat Hunting API</a:t>
            </a:r>
          </a:p>
          <a:p>
            <a:r>
              <a:rPr lang="en-US" sz="3200" dirty="0"/>
              <a:t> Automating collection with Live Response</a:t>
            </a:r>
          </a:p>
          <a:p>
            <a:r>
              <a:rPr lang="en-US" sz="3200" dirty="0"/>
              <a:t> Performing data-driven Actions</a:t>
            </a:r>
          </a:p>
        </p:txBody>
      </p:sp>
    </p:spTree>
    <p:extLst>
      <p:ext uri="{BB962C8B-B14F-4D97-AF65-F5344CB8AC3E}">
        <p14:creationId xmlns:p14="http://schemas.microsoft.com/office/powerpoint/2010/main" val="3348806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AD0A92A0-E22F-DC02-2F8D-A421AC0807DD}"/>
              </a:ext>
            </a:extLst>
          </p:cNvPr>
          <p:cNvSpPr>
            <a:spLocks noGrp="1"/>
          </p:cNvSpPr>
          <p:nvPr>
            <p:ph type="title"/>
          </p:nvPr>
        </p:nvSpPr>
        <p:spPr>
          <a:xfrm>
            <a:off x="839788" y="365125"/>
            <a:ext cx="10515600" cy="795528"/>
          </a:xfrm>
        </p:spPr>
        <p:txBody>
          <a:bodyPr/>
          <a:lstStyle/>
          <a:p>
            <a:r>
              <a:rPr lang="en-US" dirty="0"/>
              <a:t>Defender APIs</a:t>
            </a:r>
          </a:p>
        </p:txBody>
      </p:sp>
      <p:sp>
        <p:nvSpPr>
          <p:cNvPr id="23" name="Text Placeholder 2">
            <a:extLst>
              <a:ext uri="{FF2B5EF4-FFF2-40B4-BE49-F238E27FC236}">
                <a16:creationId xmlns:a16="http://schemas.microsoft.com/office/drawing/2014/main" id="{B0BB6F87-D23B-FDFA-3051-8181960F5053}"/>
              </a:ext>
            </a:extLst>
          </p:cNvPr>
          <p:cNvSpPr>
            <a:spLocks noGrp="1"/>
          </p:cNvSpPr>
          <p:nvPr>
            <p:ph type="body" idx="1"/>
          </p:nvPr>
        </p:nvSpPr>
        <p:spPr>
          <a:xfrm>
            <a:off x="1627909" y="1515787"/>
            <a:ext cx="3138055" cy="485239"/>
          </a:xfrm>
        </p:spPr>
        <p:txBody>
          <a:bodyPr/>
          <a:lstStyle/>
          <a:p>
            <a:r>
              <a:rPr lang="en-US" dirty="0"/>
              <a:t>Defender for Endpoint</a:t>
            </a:r>
          </a:p>
        </p:txBody>
      </p:sp>
      <p:sp>
        <p:nvSpPr>
          <p:cNvPr id="25" name="Text Placeholder 4">
            <a:extLst>
              <a:ext uri="{FF2B5EF4-FFF2-40B4-BE49-F238E27FC236}">
                <a16:creationId xmlns:a16="http://schemas.microsoft.com/office/drawing/2014/main" id="{1F8F3DEB-E5C6-B949-8FA8-F754B6FE168E}"/>
              </a:ext>
            </a:extLst>
          </p:cNvPr>
          <p:cNvSpPr>
            <a:spLocks noGrp="1"/>
          </p:cNvSpPr>
          <p:nvPr>
            <p:ph type="body" sz="quarter" idx="3"/>
          </p:nvPr>
        </p:nvSpPr>
        <p:spPr>
          <a:xfrm>
            <a:off x="6996544" y="1515787"/>
            <a:ext cx="3713019" cy="485239"/>
          </a:xfrm>
        </p:spPr>
        <p:txBody>
          <a:bodyPr/>
          <a:lstStyle/>
          <a:p>
            <a:r>
              <a:rPr lang="en-US" dirty="0"/>
              <a:t>Defender for Cloud Apps</a:t>
            </a:r>
          </a:p>
        </p:txBody>
      </p:sp>
      <p:pic>
        <p:nvPicPr>
          <p:cNvPr id="5" name="Content Placeholder 4">
            <a:extLst>
              <a:ext uri="{FF2B5EF4-FFF2-40B4-BE49-F238E27FC236}">
                <a16:creationId xmlns:a16="http://schemas.microsoft.com/office/drawing/2014/main" id="{7B8C805E-5028-9D19-3C2F-0A148041CB54}"/>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1379098" y="2100617"/>
            <a:ext cx="4089047" cy="4089047"/>
          </a:xfrm>
        </p:spPr>
      </p:pic>
      <p:pic>
        <p:nvPicPr>
          <p:cNvPr id="9" name="Content Placeholder 8">
            <a:extLst>
              <a:ext uri="{FF2B5EF4-FFF2-40B4-BE49-F238E27FC236}">
                <a16:creationId xmlns:a16="http://schemas.microsoft.com/office/drawing/2014/main" id="{2DE065B8-73AA-970F-ED99-B1384FE3F296}"/>
              </a:ext>
            </a:extLst>
          </p:cNvPr>
          <p:cNvPicPr>
            <a:picLocks noGrp="1" noChangeAspect="1"/>
          </p:cNvPicPr>
          <p:nvPr>
            <p:ph sz="quarter" idx="4"/>
          </p:nvPr>
        </p:nvPicPr>
        <p:blipFill>
          <a:blip r:embed="rId5">
            <a:extLst>
              <a:ext uri="{96DAC541-7B7A-43D3-8B79-37D633B846F1}">
                <asvg:svgBlip xmlns:asvg="http://schemas.microsoft.com/office/drawing/2016/SVG/main" r:embed="rId6"/>
              </a:ext>
            </a:extLst>
          </a:blip>
          <a:stretch>
            <a:fillRect/>
          </a:stretch>
        </p:blipFill>
        <p:spPr>
          <a:xfrm>
            <a:off x="6723857" y="2100264"/>
            <a:ext cx="4089047" cy="4089047"/>
          </a:xfrm>
        </p:spPr>
      </p:pic>
    </p:spTree>
    <p:extLst>
      <p:ext uri="{BB962C8B-B14F-4D97-AF65-F5344CB8AC3E}">
        <p14:creationId xmlns:p14="http://schemas.microsoft.com/office/powerpoint/2010/main" val="1684378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2C1957-887E-D7B4-3610-96E4B61796D1}"/>
              </a:ext>
            </a:extLst>
          </p:cNvPr>
          <p:cNvSpPr>
            <a:spLocks noGrp="1"/>
          </p:cNvSpPr>
          <p:nvPr>
            <p:ph type="title"/>
          </p:nvPr>
        </p:nvSpPr>
        <p:spPr/>
        <p:txBody>
          <a:bodyPr/>
          <a:lstStyle/>
          <a:p>
            <a:r>
              <a:rPr lang="en-US" dirty="0"/>
              <a:t>Defender APIs</a:t>
            </a:r>
          </a:p>
        </p:txBody>
      </p:sp>
      <p:sp>
        <p:nvSpPr>
          <p:cNvPr id="5" name="Text Placeholder 4">
            <a:extLst>
              <a:ext uri="{FF2B5EF4-FFF2-40B4-BE49-F238E27FC236}">
                <a16:creationId xmlns:a16="http://schemas.microsoft.com/office/drawing/2014/main" id="{B903FD47-D0AF-8F60-BF81-0416AB15988E}"/>
              </a:ext>
            </a:extLst>
          </p:cNvPr>
          <p:cNvSpPr>
            <a:spLocks noGrp="1"/>
          </p:cNvSpPr>
          <p:nvPr>
            <p:ph type="body" idx="1"/>
          </p:nvPr>
        </p:nvSpPr>
        <p:spPr>
          <a:xfrm>
            <a:off x="1836751" y="1515787"/>
            <a:ext cx="4160824" cy="485239"/>
          </a:xfrm>
        </p:spPr>
        <p:txBody>
          <a:bodyPr/>
          <a:lstStyle/>
          <a:p>
            <a:r>
              <a:rPr lang="en-US" dirty="0"/>
              <a:t>Defender for Office 365</a:t>
            </a:r>
          </a:p>
        </p:txBody>
      </p:sp>
      <p:sp>
        <p:nvSpPr>
          <p:cNvPr id="7" name="Text Placeholder 6">
            <a:extLst>
              <a:ext uri="{FF2B5EF4-FFF2-40B4-BE49-F238E27FC236}">
                <a16:creationId xmlns:a16="http://schemas.microsoft.com/office/drawing/2014/main" id="{447250C8-E6B5-CED4-951A-DCCD70417F8B}"/>
              </a:ext>
            </a:extLst>
          </p:cNvPr>
          <p:cNvSpPr>
            <a:spLocks noGrp="1"/>
          </p:cNvSpPr>
          <p:nvPr>
            <p:ph type="body" sz="quarter" idx="3"/>
          </p:nvPr>
        </p:nvSpPr>
        <p:spPr>
          <a:xfrm>
            <a:off x="7531712" y="1515787"/>
            <a:ext cx="3823676" cy="485239"/>
          </a:xfrm>
        </p:spPr>
        <p:txBody>
          <a:bodyPr/>
          <a:lstStyle/>
          <a:p>
            <a:r>
              <a:rPr lang="en-US" dirty="0"/>
              <a:t>Defender for Identity</a:t>
            </a:r>
          </a:p>
        </p:txBody>
      </p:sp>
      <p:pic>
        <p:nvPicPr>
          <p:cNvPr id="9" name="Content Placeholder 8">
            <a:extLst>
              <a:ext uri="{FF2B5EF4-FFF2-40B4-BE49-F238E27FC236}">
                <a16:creationId xmlns:a16="http://schemas.microsoft.com/office/drawing/2014/main" id="{A0E6E243-49EA-B829-EDA4-1C2D4B5CF111}"/>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1362746" y="2084265"/>
            <a:ext cx="4105399" cy="4105399"/>
          </a:xfrm>
        </p:spPr>
      </p:pic>
      <p:pic>
        <p:nvPicPr>
          <p:cNvPr id="15" name="Content Placeholder 14">
            <a:extLst>
              <a:ext uri="{FF2B5EF4-FFF2-40B4-BE49-F238E27FC236}">
                <a16:creationId xmlns:a16="http://schemas.microsoft.com/office/drawing/2014/main" id="{7C4202C8-B2E2-FB5D-F757-BC329CF4C4A1}"/>
              </a:ext>
            </a:extLst>
          </p:cNvPr>
          <p:cNvPicPr>
            <a:picLocks noGrp="1" noChangeAspect="1"/>
          </p:cNvPicPr>
          <p:nvPr>
            <p:ph sz="quarter" idx="4"/>
          </p:nvPr>
        </p:nvPicPr>
        <p:blipFill>
          <a:blip r:embed="rId5">
            <a:extLst>
              <a:ext uri="{96DAC541-7B7A-43D3-8B79-37D633B846F1}">
                <asvg:svgBlip xmlns:asvg="http://schemas.microsoft.com/office/drawing/2016/SVG/main" r:embed="rId6"/>
              </a:ext>
            </a:extLst>
          </a:blip>
          <a:stretch>
            <a:fillRect/>
          </a:stretch>
        </p:blipFill>
        <p:spPr>
          <a:xfrm>
            <a:off x="6707859" y="2084266"/>
            <a:ext cx="4105398" cy="4105398"/>
          </a:xfrm>
        </p:spPr>
      </p:pic>
    </p:spTree>
    <p:extLst>
      <p:ext uri="{BB962C8B-B14F-4D97-AF65-F5344CB8AC3E}">
        <p14:creationId xmlns:p14="http://schemas.microsoft.com/office/powerpoint/2010/main" val="2583649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Exploring Defender APIs</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The ones that matter anyway</a:t>
            </a:r>
          </a:p>
        </p:txBody>
      </p:sp>
    </p:spTree>
    <p:extLst>
      <p:ext uri="{BB962C8B-B14F-4D97-AF65-F5344CB8AC3E}">
        <p14:creationId xmlns:p14="http://schemas.microsoft.com/office/powerpoint/2010/main" val="1932932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Extending Defender XDR with Sentinel</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The case for Unified SOC Platform</a:t>
            </a:r>
          </a:p>
          <a:p>
            <a:r>
              <a:rPr lang="en-US" sz="3200" dirty="0"/>
              <a:t> Getting value from free and low-cost sources</a:t>
            </a:r>
          </a:p>
          <a:p>
            <a:r>
              <a:rPr lang="en-US" sz="3200" dirty="0"/>
              <a:t> Adding new functionality</a:t>
            </a:r>
          </a:p>
        </p:txBody>
      </p:sp>
    </p:spTree>
    <p:extLst>
      <p:ext uri="{BB962C8B-B14F-4D97-AF65-F5344CB8AC3E}">
        <p14:creationId xmlns:p14="http://schemas.microsoft.com/office/powerpoint/2010/main" val="2742393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6BC2B6-AE2C-3E1D-788D-592ABCDC14E7}"/>
              </a:ext>
            </a:extLst>
          </p:cNvPr>
          <p:cNvSpPr>
            <a:spLocks noGrp="1"/>
          </p:cNvSpPr>
          <p:nvPr>
            <p:ph type="title"/>
          </p:nvPr>
        </p:nvSpPr>
        <p:spPr/>
        <p:txBody>
          <a:bodyPr/>
          <a:lstStyle/>
          <a:p>
            <a:r>
              <a:rPr lang="en-US" dirty="0"/>
              <a:t>Exploring Sentinel Integration</a:t>
            </a:r>
          </a:p>
        </p:txBody>
      </p:sp>
      <p:sp>
        <p:nvSpPr>
          <p:cNvPr id="5" name="Text Placeholder 4">
            <a:extLst>
              <a:ext uri="{FF2B5EF4-FFF2-40B4-BE49-F238E27FC236}">
                <a16:creationId xmlns:a16="http://schemas.microsoft.com/office/drawing/2014/main" id="{CE5050AF-7D60-7B16-0E17-6467A67E504A}"/>
              </a:ext>
            </a:extLst>
          </p:cNvPr>
          <p:cNvSpPr>
            <a:spLocks noGrp="1"/>
          </p:cNvSpPr>
          <p:nvPr>
            <p:ph type="body" idx="1"/>
          </p:nvPr>
        </p:nvSpPr>
        <p:spPr/>
        <p:txBody>
          <a:bodyPr/>
          <a:lstStyle/>
          <a:p>
            <a:r>
              <a:rPr lang="en-US" dirty="0"/>
              <a:t>We can do what now?</a:t>
            </a:r>
          </a:p>
        </p:txBody>
      </p:sp>
    </p:spTree>
    <p:extLst>
      <p:ext uri="{BB962C8B-B14F-4D97-AF65-F5344CB8AC3E}">
        <p14:creationId xmlns:p14="http://schemas.microsoft.com/office/powerpoint/2010/main" val="372933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73D28-962F-8E43-5907-544A140D2750}"/>
              </a:ext>
            </a:extLst>
          </p:cNvPr>
          <p:cNvSpPr>
            <a:spLocks noGrp="1"/>
          </p:cNvSpPr>
          <p:nvPr>
            <p:ph type="title"/>
          </p:nvPr>
        </p:nvSpPr>
        <p:spPr/>
        <p:txBody>
          <a:bodyPr/>
          <a:lstStyle/>
          <a:p>
            <a:r>
              <a:rPr lang="en-US" dirty="0"/>
              <a:t>Examples</a:t>
            </a:r>
          </a:p>
        </p:txBody>
      </p:sp>
      <p:sp>
        <p:nvSpPr>
          <p:cNvPr id="5" name="Text Placeholder 4">
            <a:extLst>
              <a:ext uri="{FF2B5EF4-FFF2-40B4-BE49-F238E27FC236}">
                <a16:creationId xmlns:a16="http://schemas.microsoft.com/office/drawing/2014/main" id="{3B30A130-0D00-7790-26E9-044787E6435F}"/>
              </a:ext>
            </a:extLst>
          </p:cNvPr>
          <p:cNvSpPr>
            <a:spLocks noGrp="1"/>
          </p:cNvSpPr>
          <p:nvPr>
            <p:ph type="body" idx="1"/>
          </p:nvPr>
        </p:nvSpPr>
        <p:spPr/>
        <p:txBody>
          <a:bodyPr/>
          <a:lstStyle/>
          <a:p>
            <a:r>
              <a:rPr lang="en-US" dirty="0"/>
              <a:t>Oh so many examples :)</a:t>
            </a:r>
          </a:p>
        </p:txBody>
      </p:sp>
    </p:spTree>
    <p:extLst>
      <p:ext uri="{BB962C8B-B14F-4D97-AF65-F5344CB8AC3E}">
        <p14:creationId xmlns:p14="http://schemas.microsoft.com/office/powerpoint/2010/main" val="2550960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Endpoint Security Projects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Application control</a:t>
            </a:r>
          </a:p>
          <a:p>
            <a:r>
              <a:rPr lang="en-US" sz="3200" dirty="0"/>
              <a:t> AV exclusions and optimization</a:t>
            </a:r>
          </a:p>
          <a:p>
            <a:r>
              <a:rPr lang="en-US" sz="3200" dirty="0"/>
              <a:t> Outbound filtering</a:t>
            </a:r>
          </a:p>
          <a:p>
            <a:r>
              <a:rPr lang="en-US" sz="3200" dirty="0"/>
              <a:t> LAPS/Admin rights</a:t>
            </a:r>
          </a:p>
          <a:p>
            <a:r>
              <a:rPr lang="en-US" sz="3200" dirty="0"/>
              <a:t> Removable storage</a:t>
            </a:r>
          </a:p>
          <a:p>
            <a:r>
              <a:rPr lang="en-US" sz="3200" dirty="0"/>
              <a:t> BitLocker</a:t>
            </a:r>
          </a:p>
          <a:p>
            <a:endParaRPr lang="en-US" sz="3200" dirty="0"/>
          </a:p>
        </p:txBody>
      </p:sp>
    </p:spTree>
    <p:extLst>
      <p:ext uri="{BB962C8B-B14F-4D97-AF65-F5344CB8AC3E}">
        <p14:creationId xmlns:p14="http://schemas.microsoft.com/office/powerpoint/2010/main" val="2443645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dirty="0"/>
              <a:t>User Experiences Projects</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Hardware inventory</a:t>
            </a:r>
          </a:p>
          <a:p>
            <a:r>
              <a:rPr lang="en-US" sz="3200" dirty="0"/>
              <a:t> Performance/Impact analysis</a:t>
            </a:r>
          </a:p>
          <a:p>
            <a:r>
              <a:rPr lang="en-US" sz="3200" dirty="0"/>
              <a:t> Usage analysis</a:t>
            </a:r>
          </a:p>
          <a:p>
            <a:r>
              <a:rPr lang="en-US" sz="3200" dirty="0"/>
              <a:t> Authentication methods</a:t>
            </a:r>
          </a:p>
          <a:p>
            <a:r>
              <a:rPr lang="en-US" sz="3200" dirty="0"/>
              <a:t> Pilots</a:t>
            </a:r>
          </a:p>
        </p:txBody>
      </p:sp>
    </p:spTree>
    <p:extLst>
      <p:ext uri="{BB962C8B-B14F-4D97-AF65-F5344CB8AC3E}">
        <p14:creationId xmlns:p14="http://schemas.microsoft.com/office/powerpoint/2010/main" val="3550986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781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D73D28-962F-8E43-5907-544A140D2750}"/>
              </a:ext>
            </a:extLst>
          </p:cNvPr>
          <p:cNvSpPr>
            <a:spLocks noGrp="1"/>
          </p:cNvSpPr>
          <p:nvPr>
            <p:ph type="title"/>
          </p:nvPr>
        </p:nvSpPr>
        <p:spPr/>
        <p:txBody>
          <a:bodyPr/>
          <a:lstStyle/>
          <a:p>
            <a:r>
              <a:rPr lang="en-US" dirty="0"/>
              <a:t>Graph API</a:t>
            </a:r>
          </a:p>
        </p:txBody>
      </p:sp>
      <p:sp>
        <p:nvSpPr>
          <p:cNvPr id="5" name="Text Placeholder 4">
            <a:extLst>
              <a:ext uri="{FF2B5EF4-FFF2-40B4-BE49-F238E27FC236}">
                <a16:creationId xmlns:a16="http://schemas.microsoft.com/office/drawing/2014/main" id="{3B30A130-0D00-7790-26E9-044787E6435F}"/>
              </a:ext>
            </a:extLst>
          </p:cNvPr>
          <p:cNvSpPr>
            <a:spLocks noGrp="1"/>
          </p:cNvSpPr>
          <p:nvPr>
            <p:ph type="body" idx="1"/>
          </p:nvPr>
        </p:nvSpPr>
        <p:spPr/>
        <p:txBody>
          <a:bodyPr/>
          <a:lstStyle/>
          <a:p>
            <a:r>
              <a:rPr lang="en-US" dirty="0"/>
              <a:t>The one API to rule them all</a:t>
            </a:r>
          </a:p>
        </p:txBody>
      </p:sp>
    </p:spTree>
    <p:extLst>
      <p:ext uri="{BB962C8B-B14F-4D97-AF65-F5344CB8AC3E}">
        <p14:creationId xmlns:p14="http://schemas.microsoft.com/office/powerpoint/2010/main" val="3035301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979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4686-E403-224A-570D-6AD1962FEB8C}"/>
              </a:ext>
            </a:extLst>
          </p:cNvPr>
          <p:cNvSpPr>
            <a:spLocks noGrp="1"/>
          </p:cNvSpPr>
          <p:nvPr>
            <p:ph type="title"/>
          </p:nvPr>
        </p:nvSpPr>
        <p:spPr/>
        <p:txBody>
          <a:bodyPr/>
          <a:lstStyle/>
          <a:p>
            <a:r>
              <a:rPr lang="en-US" strike="sngStrike" dirty="0"/>
              <a:t>Tolerating</a:t>
            </a:r>
            <a:r>
              <a:rPr lang="en-US" dirty="0"/>
              <a:t> Graph PowerShell</a:t>
            </a:r>
          </a:p>
        </p:txBody>
      </p:sp>
      <p:sp>
        <p:nvSpPr>
          <p:cNvPr id="3" name="Content Placeholder 2">
            <a:extLst>
              <a:ext uri="{FF2B5EF4-FFF2-40B4-BE49-F238E27FC236}">
                <a16:creationId xmlns:a16="http://schemas.microsoft.com/office/drawing/2014/main" id="{2E47C443-A519-CA6C-F515-F098DE1D8E32}"/>
              </a:ext>
            </a:extLst>
          </p:cNvPr>
          <p:cNvSpPr>
            <a:spLocks noGrp="1"/>
          </p:cNvSpPr>
          <p:nvPr>
            <p:ph idx="1"/>
          </p:nvPr>
        </p:nvSpPr>
        <p:spPr/>
        <p:txBody>
          <a:bodyPr>
            <a:normAutofit/>
          </a:bodyPr>
          <a:lstStyle/>
          <a:p>
            <a:r>
              <a:rPr lang="en-US" sz="3200" dirty="0"/>
              <a:t> Translating from </a:t>
            </a:r>
            <a:r>
              <a:rPr lang="en-US" sz="3200" dirty="0" err="1"/>
              <a:t>MSOnline</a:t>
            </a:r>
            <a:r>
              <a:rPr lang="en-US" sz="3200" dirty="0"/>
              <a:t> and </a:t>
            </a:r>
            <a:r>
              <a:rPr lang="en-US" sz="3200" dirty="0" err="1"/>
              <a:t>AzureAD</a:t>
            </a:r>
            <a:r>
              <a:rPr lang="en-US" sz="3200" dirty="0"/>
              <a:t> modules</a:t>
            </a:r>
          </a:p>
          <a:p>
            <a:r>
              <a:rPr lang="en-US" sz="3200" dirty="0"/>
              <a:t> Navigating the Graph modules and documentation </a:t>
            </a:r>
          </a:p>
          <a:p>
            <a:r>
              <a:rPr lang="en-US" sz="3200" dirty="0"/>
              <a:t> Discovering cmdlets, parameters, properties, and filters</a:t>
            </a:r>
          </a:p>
          <a:p>
            <a:r>
              <a:rPr lang="en-US" sz="3200" dirty="0"/>
              <a:t> Tips moving from interactive to non-interactive applications</a:t>
            </a:r>
          </a:p>
        </p:txBody>
      </p:sp>
    </p:spTree>
    <p:extLst>
      <p:ext uri="{BB962C8B-B14F-4D97-AF65-F5344CB8AC3E}">
        <p14:creationId xmlns:p14="http://schemas.microsoft.com/office/powerpoint/2010/main" val="283787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0DE8F95A-9BEB-04F6-3467-9766945B22C5}"/>
              </a:ext>
            </a:extLst>
          </p:cNvPr>
          <p:cNvSpPr>
            <a:spLocks noGrp="1"/>
          </p:cNvSpPr>
          <p:nvPr>
            <p:ph type="title"/>
          </p:nvPr>
        </p:nvSpPr>
        <p:spPr>
          <a:xfrm>
            <a:off x="838200" y="365126"/>
            <a:ext cx="10515600" cy="792466"/>
          </a:xfrm>
        </p:spPr>
        <p:txBody>
          <a:bodyPr anchor="ctr">
            <a:normAutofit/>
          </a:bodyPr>
          <a:lstStyle/>
          <a:p>
            <a:r>
              <a:rPr lang="en-US" dirty="0"/>
              <a:t>The Official Cmdlet Mapping</a:t>
            </a:r>
          </a:p>
        </p:txBody>
      </p:sp>
      <p:pic>
        <p:nvPicPr>
          <p:cNvPr id="20" name="Picture 19">
            <a:extLst>
              <a:ext uri="{FF2B5EF4-FFF2-40B4-BE49-F238E27FC236}">
                <a16:creationId xmlns:a16="http://schemas.microsoft.com/office/drawing/2014/main" id="{BC5683B9-C0AE-EAAD-B1AB-3BFDFFA6A575}"/>
              </a:ext>
            </a:extLst>
          </p:cNvPr>
          <p:cNvPicPr>
            <a:picLocks noChangeAspect="1"/>
          </p:cNvPicPr>
          <p:nvPr/>
        </p:nvPicPr>
        <p:blipFill>
          <a:blip r:embed="rId3">
            <a:extLst>
              <a:ext uri="{96DAC541-7B7A-43D3-8B79-37D633B846F1}">
                <asvg:svgBlip xmlns:asvg="http://schemas.microsoft.com/office/drawing/2016/SVG/main" r:embed="rId4"/>
              </a:ext>
            </a:extLst>
          </a:blip>
          <a:srcRect t="4851" b="4851"/>
          <a:stretch/>
        </p:blipFill>
        <p:spPr>
          <a:xfrm>
            <a:off x="838200" y="1498060"/>
            <a:ext cx="5181600" cy="4678903"/>
          </a:xfrm>
          <a:prstGeom prst="rect">
            <a:avLst/>
          </a:prstGeom>
          <a:noFill/>
        </p:spPr>
      </p:pic>
      <p:pic>
        <p:nvPicPr>
          <p:cNvPr id="14" name="Picture 13">
            <a:extLst>
              <a:ext uri="{FF2B5EF4-FFF2-40B4-BE49-F238E27FC236}">
                <a16:creationId xmlns:a16="http://schemas.microsoft.com/office/drawing/2014/main" id="{36D9EE6F-D8F5-BC7C-0560-264F38081350}"/>
              </a:ext>
            </a:extLst>
          </p:cNvPr>
          <p:cNvPicPr>
            <a:picLocks noChangeAspect="1"/>
          </p:cNvPicPr>
          <p:nvPr/>
        </p:nvPicPr>
        <p:blipFill>
          <a:blip r:embed="rId5"/>
          <a:srcRect t="6183"/>
          <a:stretch/>
        </p:blipFill>
        <p:spPr>
          <a:xfrm>
            <a:off x="6172200" y="1498060"/>
            <a:ext cx="5181600" cy="4678903"/>
          </a:xfrm>
          <a:prstGeom prst="rect">
            <a:avLst/>
          </a:prstGeom>
          <a:noFill/>
        </p:spPr>
      </p:pic>
      <p:sp>
        <p:nvSpPr>
          <p:cNvPr id="34" name="TextBox 33">
            <a:extLst>
              <a:ext uri="{FF2B5EF4-FFF2-40B4-BE49-F238E27FC236}">
                <a16:creationId xmlns:a16="http://schemas.microsoft.com/office/drawing/2014/main" id="{23F1228A-850D-9C06-CAEB-9482F1BF9434}"/>
              </a:ext>
            </a:extLst>
          </p:cNvPr>
          <p:cNvSpPr txBox="1"/>
          <p:nvPr/>
        </p:nvSpPr>
        <p:spPr>
          <a:xfrm>
            <a:off x="1112953" y="6352309"/>
            <a:ext cx="9966094" cy="400110"/>
          </a:xfrm>
          <a:prstGeom prst="rect">
            <a:avLst/>
          </a:prstGeom>
          <a:noFill/>
        </p:spPr>
        <p:txBody>
          <a:bodyPr wrap="square" rtlCol="0">
            <a:spAutoFit/>
          </a:bodyPr>
          <a:lstStyle/>
          <a:p>
            <a:r>
              <a:rPr lang="en-US" sz="2000" dirty="0">
                <a:solidFill>
                  <a:schemeClr val="bg1"/>
                </a:solidFill>
                <a:hlinkClick r:id="rId6"/>
              </a:rPr>
              <a:t>https://learn.microsoft.com/en-us/powershell/microsoftgraph/azuread-msoline-cmdlet-map</a:t>
            </a:r>
            <a:endParaRPr lang="en-US" sz="2000" dirty="0">
              <a:solidFill>
                <a:schemeClr val="bg1"/>
              </a:solidFill>
            </a:endParaRPr>
          </a:p>
        </p:txBody>
      </p:sp>
    </p:spTree>
    <p:extLst>
      <p:ext uri="{BB962C8B-B14F-4D97-AF65-F5344CB8AC3E}">
        <p14:creationId xmlns:p14="http://schemas.microsoft.com/office/powerpoint/2010/main" val="1200518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04CD-9716-57F0-0E67-556C3DAED311}"/>
              </a:ext>
            </a:extLst>
          </p:cNvPr>
          <p:cNvSpPr>
            <a:spLocks noGrp="1"/>
          </p:cNvSpPr>
          <p:nvPr>
            <p:ph type="title"/>
          </p:nvPr>
        </p:nvSpPr>
        <p:spPr/>
        <p:txBody>
          <a:bodyPr/>
          <a:lstStyle/>
          <a:p>
            <a:r>
              <a:rPr lang="en-US" dirty="0"/>
              <a:t>Understanding permissions</a:t>
            </a:r>
          </a:p>
        </p:txBody>
      </p:sp>
      <p:sp>
        <p:nvSpPr>
          <p:cNvPr id="3" name="Content Placeholder 2">
            <a:extLst>
              <a:ext uri="{FF2B5EF4-FFF2-40B4-BE49-F238E27FC236}">
                <a16:creationId xmlns:a16="http://schemas.microsoft.com/office/drawing/2014/main" id="{17B8EE15-1ADA-2582-BD1C-B8AA7B61057E}"/>
              </a:ext>
            </a:extLst>
          </p:cNvPr>
          <p:cNvSpPr>
            <a:spLocks noGrp="1"/>
          </p:cNvSpPr>
          <p:nvPr>
            <p:ph idx="1"/>
          </p:nvPr>
        </p:nvSpPr>
        <p:spPr/>
        <p:txBody>
          <a:bodyPr/>
          <a:lstStyle/>
          <a:p>
            <a:r>
              <a:rPr lang="en-US" sz="2800" dirty="0"/>
              <a:t>Find-</a:t>
            </a:r>
            <a:r>
              <a:rPr lang="en-US" sz="2800" dirty="0" err="1"/>
              <a:t>MgGraphPermission</a:t>
            </a:r>
            <a:r>
              <a:rPr lang="en-US" sz="2800" dirty="0"/>
              <a:t>!</a:t>
            </a:r>
            <a:endParaRPr lang="en-US" dirty="0"/>
          </a:p>
          <a:p>
            <a:r>
              <a:rPr lang="en-US" dirty="0"/>
              <a:t>Delegated permissions</a:t>
            </a:r>
          </a:p>
          <a:p>
            <a:pPr lvl="1"/>
            <a:r>
              <a:rPr lang="en-US" dirty="0"/>
              <a:t>Most commonly used for interactive sessions</a:t>
            </a:r>
          </a:p>
          <a:p>
            <a:pPr lvl="1"/>
            <a:r>
              <a:rPr lang="en-US" dirty="0"/>
              <a:t>Limits permissions to only what is approved for the app, even if the user has more permissions through a role, such as Global Admin</a:t>
            </a:r>
          </a:p>
          <a:p>
            <a:pPr lvl="1"/>
            <a:r>
              <a:rPr lang="en-US" dirty="0"/>
              <a:t>To allow more permissions, an admin must consent for the app</a:t>
            </a:r>
          </a:p>
          <a:p>
            <a:r>
              <a:rPr lang="en-US" dirty="0"/>
              <a:t>Application permissions</a:t>
            </a:r>
          </a:p>
          <a:p>
            <a:pPr lvl="1"/>
            <a:r>
              <a:rPr lang="en-US" dirty="0"/>
              <a:t>Most commonly used for non-interactive use, like scripts or applications</a:t>
            </a:r>
          </a:p>
          <a:p>
            <a:pPr lvl="1"/>
            <a:r>
              <a:rPr lang="en-US" dirty="0"/>
              <a:t>Limited to assigned permissions but can grant the user permissions they do not have through assigned roles</a:t>
            </a:r>
          </a:p>
          <a:p>
            <a:pPr lvl="1"/>
            <a:r>
              <a:rPr lang="en-US" dirty="0"/>
              <a:t>This model can present privilege escalation risks with some permissions ;)</a:t>
            </a:r>
          </a:p>
        </p:txBody>
      </p:sp>
    </p:spTree>
    <p:extLst>
      <p:ext uri="{BB962C8B-B14F-4D97-AF65-F5344CB8AC3E}">
        <p14:creationId xmlns:p14="http://schemas.microsoft.com/office/powerpoint/2010/main" val="306186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E75C-0FDE-943B-872C-ABDD90EC7D4F}"/>
              </a:ext>
            </a:extLst>
          </p:cNvPr>
          <p:cNvSpPr>
            <a:spLocks noGrp="1"/>
          </p:cNvSpPr>
          <p:nvPr>
            <p:ph type="title"/>
          </p:nvPr>
        </p:nvSpPr>
        <p:spPr/>
        <p:txBody>
          <a:bodyPr/>
          <a:lstStyle/>
          <a:p>
            <a:r>
              <a:rPr lang="en-US" dirty="0"/>
              <a:t>Using Find-</a:t>
            </a:r>
            <a:r>
              <a:rPr lang="en-US" dirty="0" err="1"/>
              <a:t>MgGraphCommand</a:t>
            </a:r>
            <a:endParaRPr lang="en-US" dirty="0"/>
          </a:p>
        </p:txBody>
      </p:sp>
      <p:pic>
        <p:nvPicPr>
          <p:cNvPr id="5" name="Content Placeholder 4">
            <a:extLst>
              <a:ext uri="{FF2B5EF4-FFF2-40B4-BE49-F238E27FC236}">
                <a16:creationId xmlns:a16="http://schemas.microsoft.com/office/drawing/2014/main" id="{F34F446C-EC78-5E11-B588-B079F80B8AA9}"/>
              </a:ext>
            </a:extLst>
          </p:cNvPr>
          <p:cNvPicPr>
            <a:picLocks noGrp="1" noChangeAspect="1"/>
          </p:cNvPicPr>
          <p:nvPr>
            <p:ph idx="1"/>
          </p:nvPr>
        </p:nvPicPr>
        <p:blipFill>
          <a:blip r:embed="rId3"/>
          <a:stretch>
            <a:fillRect/>
          </a:stretch>
        </p:blipFill>
        <p:spPr>
          <a:xfrm>
            <a:off x="69342" y="2279745"/>
            <a:ext cx="12053316" cy="3398901"/>
          </a:xfrm>
        </p:spPr>
      </p:pic>
      <p:sp>
        <p:nvSpPr>
          <p:cNvPr id="6" name="Title 1">
            <a:extLst>
              <a:ext uri="{FF2B5EF4-FFF2-40B4-BE49-F238E27FC236}">
                <a16:creationId xmlns:a16="http://schemas.microsoft.com/office/drawing/2014/main" id="{4DE43E7B-2061-CDEF-0EE4-9645FEAA00B6}"/>
              </a:ext>
            </a:extLst>
          </p:cNvPr>
          <p:cNvSpPr txBox="1">
            <a:spLocks/>
          </p:cNvSpPr>
          <p:nvPr/>
        </p:nvSpPr>
        <p:spPr>
          <a:xfrm>
            <a:off x="990600" y="5830763"/>
            <a:ext cx="10515600" cy="7924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r>
              <a:rPr lang="en-US" sz="3200" dirty="0"/>
              <a:t>Bonus: Find-</a:t>
            </a:r>
            <a:r>
              <a:rPr lang="en-US" sz="3200" dirty="0" err="1"/>
              <a:t>MgGraphPermission</a:t>
            </a:r>
            <a:endParaRPr lang="en-US" sz="3200" dirty="0"/>
          </a:p>
        </p:txBody>
      </p:sp>
    </p:spTree>
    <p:extLst>
      <p:ext uri="{BB962C8B-B14F-4D97-AF65-F5344CB8AC3E}">
        <p14:creationId xmlns:p14="http://schemas.microsoft.com/office/powerpoint/2010/main" val="1410876929"/>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70C0"/>
      </a:dk2>
      <a:lt2>
        <a:srgbClr val="E7E6E6"/>
      </a:lt2>
      <a:accent1>
        <a:srgbClr val="FF0000"/>
      </a:accent1>
      <a:accent2>
        <a:srgbClr val="036485"/>
      </a:accent2>
      <a:accent3>
        <a:srgbClr val="23C3FA"/>
      </a:accent3>
      <a:accent4>
        <a:srgbClr val="710385"/>
      </a:accent4>
      <a:accent5>
        <a:srgbClr val="850310"/>
      </a:accent5>
      <a:accent6>
        <a:srgbClr val="69800A"/>
      </a:accent6>
      <a:hlink>
        <a:srgbClr val="FE9999"/>
      </a:hlink>
      <a:folHlink>
        <a:srgbClr val="FF65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Flamingo.potx" id="{0091F401-F725-4B7C-8276-108ED27A64C1}" vid="{EB0EFC7C-DED1-4D41-A7CF-9BC6A93CC5C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MSFlamingo.potx" id="{0091F401-F725-4B7C-8276-108ED27A64C1}" vid="{50DDA092-2AD9-4430-9AA9-FC9AF5D85737}"/>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0070C0"/>
      </a:dk2>
      <a:lt2>
        <a:srgbClr val="E7E6E6"/>
      </a:lt2>
      <a:accent1>
        <a:srgbClr val="FF0000"/>
      </a:accent1>
      <a:accent2>
        <a:srgbClr val="036485"/>
      </a:accent2>
      <a:accent3>
        <a:srgbClr val="23C3FA"/>
      </a:accent3>
      <a:accent4>
        <a:srgbClr val="710385"/>
      </a:accent4>
      <a:accent5>
        <a:srgbClr val="850310"/>
      </a:accent5>
      <a:accent6>
        <a:srgbClr val="69800A"/>
      </a:accent6>
      <a:hlink>
        <a:srgbClr val="FE9999"/>
      </a:hlink>
      <a:folHlink>
        <a:srgbClr val="FF65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MSFlamingo.potx" id="{582646AE-3308-4358-BD43-61BBBCC7C415}" vid="{800AA1B9-32C4-4FAA-A3F6-FF7A417AF2E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6787FB9552CF40BFF026EAAC52FBCA" ma:contentTypeVersion="20" ma:contentTypeDescription="Create a new document." ma:contentTypeScope="" ma:versionID="9926a708316be73da3f3a5bd4ff97d05">
  <xsd:schema xmlns:xsd="http://www.w3.org/2001/XMLSchema" xmlns:xs="http://www.w3.org/2001/XMLSchema" xmlns:p="http://schemas.microsoft.com/office/2006/metadata/properties" xmlns:ns2="0f628621-369a-46c7-83bd-de17ca407533" xmlns:ns3="994c1987-0261-432a-b2ef-a9da39f1b5e2" targetNamespace="http://schemas.microsoft.com/office/2006/metadata/properties" ma:root="true" ma:fieldsID="b04a7c4ced30567db5a7e999b24446c0" ns2:_="" ns3:_="">
    <xsd:import namespace="0f628621-369a-46c7-83bd-de17ca407533"/>
    <xsd:import namespace="994c1987-0261-432a-b2ef-a9da39f1b5e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lcf76f155ced4ddcb4097134ff3c332f" minOccurs="0"/>
                <xsd:element ref="ns2:TaxCatchAll" minOccurs="0"/>
                <xsd:element ref="ns3:MediaServiceSearchProperties" minOccurs="0"/>
                <xsd:element ref="ns3:MediaServiceObjectDetectorVersion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628621-369a-46c7-83bd-de17ca40753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element name="TaxCatchAll" ma:index="23" nillable="true" ma:displayName="Taxonomy Catch All Column" ma:hidden="true" ma:list="{373337a8-41f0-47ae-895f-b179ccc8878d}" ma:internalName="TaxCatchAll" ma:showField="CatchAllData" ma:web="0f628621-369a-46c7-83bd-de17ca4075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94c1987-0261-432a-b2ef-a9da39f1b5e2"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4f3eb32-8128-4a7e-868e-0456b78e6ea9"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LengthInSeconds" ma:index="2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94c1987-0261-432a-b2ef-a9da39f1b5e2">
      <Terms xmlns="http://schemas.microsoft.com/office/infopath/2007/PartnerControls"/>
    </lcf76f155ced4ddcb4097134ff3c332f>
    <TaxCatchAll xmlns="0f628621-369a-46c7-83bd-de17ca407533" xsi:nil="true"/>
  </documentManagement>
</p:properties>
</file>

<file path=customXml/itemProps1.xml><?xml version="1.0" encoding="utf-8"?>
<ds:datastoreItem xmlns:ds="http://schemas.openxmlformats.org/officeDocument/2006/customXml" ds:itemID="{3A846343-B930-401D-BCA7-BB092B7E9F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628621-369a-46c7-83bd-de17ca407533"/>
    <ds:schemaRef ds:uri="994c1987-0261-432a-b2ef-a9da39f1b5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B99CDF-4DD1-4BCA-94A9-937C9978E90C}">
  <ds:schemaRefs>
    <ds:schemaRef ds:uri="http://schemas.microsoft.com/sharepoint/v3/contenttype/forms"/>
  </ds:schemaRefs>
</ds:datastoreItem>
</file>

<file path=customXml/itemProps3.xml><?xml version="1.0" encoding="utf-8"?>
<ds:datastoreItem xmlns:ds="http://schemas.openxmlformats.org/officeDocument/2006/customXml" ds:itemID="{B69C084D-B34C-4C50-A6B4-9BDCB506C290}">
  <ds:schemaRef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http://purl.org/dc/dcmitype/"/>
    <ds:schemaRef ds:uri="0f628621-369a-46c7-83bd-de17ca407533"/>
    <ds:schemaRef ds:uri="http://www.w3.org/XML/1998/namespace"/>
    <ds:schemaRef ds:uri="http://schemas.microsoft.com/office/infopath/2007/PartnerControls"/>
    <ds:schemaRef ds:uri="994c1987-0261-432a-b2ef-a9da39f1b5e2"/>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34575</TotalTime>
  <Words>4099</Words>
  <Application>Microsoft Office PowerPoint</Application>
  <PresentationFormat>Widescreen</PresentationFormat>
  <Paragraphs>484</Paragraphs>
  <Slides>50</Slides>
  <Notes>50</Notes>
  <HiddenSlides>3</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50</vt:i4>
      </vt:variant>
    </vt:vector>
  </HeadingPairs>
  <TitlesOfParts>
    <vt:vector size="65" baseType="lpstr">
      <vt:lpstr>Aptos</vt:lpstr>
      <vt:lpstr>Aptos Display</vt:lpstr>
      <vt:lpstr>Arial</vt:lpstr>
      <vt:lpstr>Calibri</vt:lpstr>
      <vt:lpstr>CaskaydiaCove Nerd Font</vt:lpstr>
      <vt:lpstr>consolas</vt:lpstr>
      <vt:lpstr>consolas</vt:lpstr>
      <vt:lpstr>inherit</vt:lpstr>
      <vt:lpstr>Segoe UI</vt:lpstr>
      <vt:lpstr>SFMono-Regular</vt:lpstr>
      <vt:lpstr>TwitterChirp</vt:lpstr>
      <vt:lpstr>Wingdings</vt:lpstr>
      <vt:lpstr>Office Theme</vt:lpstr>
      <vt:lpstr>Custom Design</vt:lpstr>
      <vt:lpstr>2_Office Theme</vt:lpstr>
      <vt:lpstr>Leveraging Intune, Defender XDR, and Graph API for data-informed projects</vt:lpstr>
      <vt:lpstr>Attention</vt:lpstr>
      <vt:lpstr>PowerPoint Presentation</vt:lpstr>
      <vt:lpstr>The Data Discovery Journey</vt:lpstr>
      <vt:lpstr>Graph API</vt:lpstr>
      <vt:lpstr>Tolerating Graph PowerShell</vt:lpstr>
      <vt:lpstr>The Official Cmdlet Mapping</vt:lpstr>
      <vt:lpstr>Understanding permissions</vt:lpstr>
      <vt:lpstr>Using Find-MgGraphCommand</vt:lpstr>
      <vt:lpstr>Docs that make you cry</vt:lpstr>
      <vt:lpstr>Making the right call</vt:lpstr>
      <vt:lpstr>Performance considerations for automation</vt:lpstr>
      <vt:lpstr>Exploring Graph PowerShell</vt:lpstr>
      <vt:lpstr>Let’s look at Graph API</vt:lpstr>
      <vt:lpstr>Docs that make you happier</vt:lpstr>
      <vt:lpstr>Find-MgGraphCommand, again! </vt:lpstr>
      <vt:lpstr>Merill is awesome! </vt:lpstr>
      <vt:lpstr>Advanced API Techniques</vt:lpstr>
      <vt:lpstr>Exploring Graph API</vt:lpstr>
      <vt:lpstr>Bonus: Power BI</vt:lpstr>
      <vt:lpstr>Intune</vt:lpstr>
      <vt:lpstr>Intune Graph API</vt:lpstr>
      <vt:lpstr>Entra vs Intune 😎</vt:lpstr>
      <vt:lpstr>Actions! 🎥</vt:lpstr>
      <vt:lpstr>Bonus: Intune Audit Logs</vt:lpstr>
      <vt:lpstr>Exploring Intune Graph API</vt:lpstr>
      <vt:lpstr>Data Warehouse 13</vt:lpstr>
      <vt:lpstr>Opening the doors</vt:lpstr>
      <vt:lpstr>Exploring Data Warehouse</vt:lpstr>
      <vt:lpstr>Remediations</vt:lpstr>
      <vt:lpstr>Anatomy of a remediation script</vt:lpstr>
      <vt:lpstr>Automating Remediation Scripts?!?</vt:lpstr>
      <vt:lpstr>Exploring Remediations</vt:lpstr>
      <vt:lpstr>Device Query</vt:lpstr>
      <vt:lpstr>Exploring Device Query</vt:lpstr>
      <vt:lpstr>Defender XDR</vt:lpstr>
      <vt:lpstr>Advanced Hunting</vt:lpstr>
      <vt:lpstr>Enriching with external data?</vt:lpstr>
      <vt:lpstr>Exploring Advanced Hunting</vt:lpstr>
      <vt:lpstr>Defender APIs</vt:lpstr>
      <vt:lpstr>Defender APIs</vt:lpstr>
      <vt:lpstr>Defender APIs</vt:lpstr>
      <vt:lpstr>Exploring Defender APIs</vt:lpstr>
      <vt:lpstr>Extending Defender XDR with Sentinel</vt:lpstr>
      <vt:lpstr>Exploring Sentinel Integration</vt:lpstr>
      <vt:lpstr>Examples</vt:lpstr>
      <vt:lpstr>Endpoint Security Projects</vt:lpstr>
      <vt:lpstr>User Experiences Projects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dc:title>
  <dc:creator>Brian Mason</dc:creator>
  <cp:lastModifiedBy>Nathan McNulty</cp:lastModifiedBy>
  <cp:revision>147</cp:revision>
  <dcterms:created xsi:type="dcterms:W3CDTF">2024-08-07T16:41:41Z</dcterms:created>
  <dcterms:modified xsi:type="dcterms:W3CDTF">2024-10-23T20:06:15Z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0x01010005A549ACD445D24C8F06A08193AED6AD</vt:lpwstr>
  </property>
  <property fmtid="{D5CDD505-2E9C-101B-9397-08002B2CF9AE}" pid="3" name="MediaServiceImageTags">
    <vt:lpwstr/>
  </property>
</Properties>
</file>